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2"/>
  </p:notesMasterIdLst>
  <p:sldIdLst>
    <p:sldId id="274" r:id="rId5"/>
    <p:sldId id="280" r:id="rId6"/>
    <p:sldId id="365" r:id="rId7"/>
    <p:sldId id="341" r:id="rId8"/>
    <p:sldId id="344" r:id="rId9"/>
    <p:sldId id="342" r:id="rId10"/>
    <p:sldId id="343" r:id="rId11"/>
    <p:sldId id="313" r:id="rId12"/>
    <p:sldId id="286" r:id="rId13"/>
    <p:sldId id="336" r:id="rId14"/>
    <p:sldId id="281" r:id="rId15"/>
    <p:sldId id="282" r:id="rId16"/>
    <p:sldId id="334" r:id="rId17"/>
    <p:sldId id="284" r:id="rId18"/>
    <p:sldId id="283" r:id="rId19"/>
    <p:sldId id="291" r:id="rId20"/>
    <p:sldId id="292" r:id="rId21"/>
    <p:sldId id="293" r:id="rId22"/>
    <p:sldId id="295" r:id="rId23"/>
    <p:sldId id="296" r:id="rId24"/>
    <p:sldId id="297" r:id="rId25"/>
    <p:sldId id="298" r:id="rId26"/>
    <p:sldId id="340" r:id="rId27"/>
    <p:sldId id="299" r:id="rId28"/>
    <p:sldId id="289" r:id="rId29"/>
    <p:sldId id="367" r:id="rId30"/>
    <p:sldId id="345" r:id="rId31"/>
    <p:sldId id="360" r:id="rId32"/>
    <p:sldId id="346" r:id="rId33"/>
    <p:sldId id="347" r:id="rId34"/>
    <p:sldId id="348" r:id="rId35"/>
    <p:sldId id="349" r:id="rId36"/>
    <p:sldId id="350" r:id="rId37"/>
    <p:sldId id="363" r:id="rId38"/>
    <p:sldId id="351" r:id="rId39"/>
    <p:sldId id="352" r:id="rId40"/>
    <p:sldId id="362" r:id="rId41"/>
    <p:sldId id="353" r:id="rId42"/>
    <p:sldId id="361" r:id="rId43"/>
    <p:sldId id="354" r:id="rId44"/>
    <p:sldId id="355" r:id="rId45"/>
    <p:sldId id="356" r:id="rId46"/>
    <p:sldId id="357" r:id="rId47"/>
    <p:sldId id="358" r:id="rId48"/>
    <p:sldId id="359" r:id="rId49"/>
    <p:sldId id="290" r:id="rId50"/>
    <p:sldId id="337" r:id="rId51"/>
    <p:sldId id="338" r:id="rId52"/>
    <p:sldId id="339" r:id="rId53"/>
    <p:sldId id="300" r:id="rId54"/>
    <p:sldId id="364" r:id="rId55"/>
    <p:sldId id="301" r:id="rId56"/>
    <p:sldId id="302" r:id="rId57"/>
    <p:sldId id="366" r:id="rId58"/>
    <p:sldId id="288" r:id="rId59"/>
    <p:sldId id="303" r:id="rId60"/>
    <p:sldId id="309" r:id="rId61"/>
    <p:sldId id="306" r:id="rId62"/>
    <p:sldId id="307" r:id="rId63"/>
    <p:sldId id="308" r:id="rId64"/>
    <p:sldId id="305" r:id="rId65"/>
    <p:sldId id="304" r:id="rId66"/>
    <p:sldId id="310" r:id="rId67"/>
    <p:sldId id="311" r:id="rId68"/>
    <p:sldId id="312" r:id="rId69"/>
    <p:sldId id="335" r:id="rId70"/>
    <p:sldId id="262" r:id="rId7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254C"/>
    <a:srgbClr val="C88B2A"/>
    <a:srgbClr val="2457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6150"/>
  </p:normalViewPr>
  <p:slideViewPr>
    <p:cSldViewPr snapToGrid="0" snapToObjects="1" showGuides="1">
      <p:cViewPr varScale="1">
        <p:scale>
          <a:sx n="73" d="100"/>
          <a:sy n="73" d="100"/>
        </p:scale>
        <p:origin x="77" y="542"/>
      </p:cViewPr>
      <p:guideLst>
        <p:guide orient="horz" pos="2160"/>
        <p:guide pos="3840"/>
      </p:guideLst>
    </p:cSldViewPr>
  </p:slideViewPr>
  <p:outlineViewPr>
    <p:cViewPr>
      <p:scale>
        <a:sx n="33" d="100"/>
        <a:sy n="33" d="100"/>
      </p:scale>
      <p:origin x="0" y="-304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771F46-8F4E-43B0-97B7-A53601953E52}"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1D59D1A9-298C-42BE-A070-0FCFE6DE7EBF}">
      <dgm:prSet phldrT="[Text]"/>
      <dgm:spPr/>
      <dgm:t>
        <a:bodyPr/>
        <a:lstStyle/>
        <a:p>
          <a:r>
            <a:rPr lang="en-US" dirty="0"/>
            <a:t>Applicant is awarded RBDG Funds (Becomes a Grant Recipient)</a:t>
          </a:r>
        </a:p>
      </dgm:t>
    </dgm:pt>
    <dgm:pt modelId="{F63D477A-A4BA-469B-8BD2-EDAD9B4F1124}" type="parTrans" cxnId="{6DDD032F-6B18-4948-A246-C39DD4476964}">
      <dgm:prSet/>
      <dgm:spPr/>
      <dgm:t>
        <a:bodyPr/>
        <a:lstStyle/>
        <a:p>
          <a:endParaRPr lang="en-US"/>
        </a:p>
      </dgm:t>
    </dgm:pt>
    <dgm:pt modelId="{067F77A7-0154-4DFC-BD99-BBD440CA9711}" type="sibTrans" cxnId="{6DDD032F-6B18-4948-A246-C39DD4476964}">
      <dgm:prSet/>
      <dgm:spPr/>
      <dgm:t>
        <a:bodyPr/>
        <a:lstStyle/>
        <a:p>
          <a:endParaRPr lang="en-US"/>
        </a:p>
      </dgm:t>
    </dgm:pt>
    <dgm:pt modelId="{72CE264B-E887-4BC6-B762-2B28C82E9F53}">
      <dgm:prSet phldrT="[Text]"/>
      <dgm:spPr/>
      <dgm:t>
        <a:bodyPr/>
        <a:lstStyle/>
        <a:p>
          <a:r>
            <a:rPr lang="en-US" dirty="0"/>
            <a:t>Grant Recipient performs reporting duties for USDA</a:t>
          </a:r>
        </a:p>
      </dgm:t>
    </dgm:pt>
    <dgm:pt modelId="{3916CC17-7342-41D9-8295-A6F27AAD0AFD}" type="parTrans" cxnId="{7E3B86C4-305E-47E9-96A4-80333D670F76}">
      <dgm:prSet/>
      <dgm:spPr/>
      <dgm:t>
        <a:bodyPr/>
        <a:lstStyle/>
        <a:p>
          <a:endParaRPr lang="en-US"/>
        </a:p>
      </dgm:t>
    </dgm:pt>
    <dgm:pt modelId="{6D643215-9FCF-40AE-80BD-C2F819FCDAEB}" type="sibTrans" cxnId="{7E3B86C4-305E-47E9-96A4-80333D670F76}">
      <dgm:prSet/>
      <dgm:spPr/>
      <dgm:t>
        <a:bodyPr/>
        <a:lstStyle/>
        <a:p>
          <a:endParaRPr lang="en-US"/>
        </a:p>
      </dgm:t>
    </dgm:pt>
    <dgm:pt modelId="{0612ABBB-1C2D-4E6A-9DF0-A91F6BCC8FB3}">
      <dgm:prSet phldrT="[Text]"/>
      <dgm:spPr>
        <a:solidFill>
          <a:srgbClr val="00B050"/>
        </a:solidFill>
      </dgm:spPr>
      <dgm:t>
        <a:bodyPr/>
        <a:lstStyle/>
        <a:p>
          <a:r>
            <a:rPr lang="en-US" dirty="0"/>
            <a:t>Grant Recipient leases hard assets to a small and emerging business at a fair market rate or the Ultimate Recipient receives the benefit of the technical assistance </a:t>
          </a:r>
        </a:p>
      </dgm:t>
    </dgm:pt>
    <dgm:pt modelId="{18A6E689-1260-4A42-A715-231F39DD6EC5}" type="parTrans" cxnId="{00104A3C-5B65-4F95-BA9E-650295BB9655}">
      <dgm:prSet/>
      <dgm:spPr/>
      <dgm:t>
        <a:bodyPr/>
        <a:lstStyle/>
        <a:p>
          <a:endParaRPr lang="en-US"/>
        </a:p>
      </dgm:t>
    </dgm:pt>
    <dgm:pt modelId="{AFB20C81-5400-4790-9318-699879D9CA57}" type="sibTrans" cxnId="{00104A3C-5B65-4F95-BA9E-650295BB9655}">
      <dgm:prSet/>
      <dgm:spPr/>
      <dgm:t>
        <a:bodyPr/>
        <a:lstStyle/>
        <a:p>
          <a:endParaRPr lang="en-US"/>
        </a:p>
      </dgm:t>
    </dgm:pt>
    <dgm:pt modelId="{29E24EA9-E1DC-4724-BE56-36BD88694915}">
      <dgm:prSet phldrT="[Text]"/>
      <dgm:spPr/>
      <dgm:t>
        <a:bodyPr/>
        <a:lstStyle/>
        <a:p>
          <a:r>
            <a:rPr lang="en-US" dirty="0"/>
            <a:t>Grant Recipient uses lease payments to make repairs or provide replacement in the future</a:t>
          </a:r>
        </a:p>
      </dgm:t>
    </dgm:pt>
    <dgm:pt modelId="{8FD14879-C646-444C-BA19-4A70DFEA55A9}" type="parTrans" cxnId="{34F56FB6-F36E-48FA-AAF6-0EC0050D35F1}">
      <dgm:prSet/>
      <dgm:spPr/>
      <dgm:t>
        <a:bodyPr/>
        <a:lstStyle/>
        <a:p>
          <a:endParaRPr lang="en-US"/>
        </a:p>
      </dgm:t>
    </dgm:pt>
    <dgm:pt modelId="{92F166B5-7449-4547-B009-EB10D6DD1A27}" type="sibTrans" cxnId="{34F56FB6-F36E-48FA-AAF6-0EC0050D35F1}">
      <dgm:prSet/>
      <dgm:spPr/>
      <dgm:t>
        <a:bodyPr/>
        <a:lstStyle/>
        <a:p>
          <a:endParaRPr lang="en-US"/>
        </a:p>
      </dgm:t>
    </dgm:pt>
    <dgm:pt modelId="{B0E47557-9A13-4E6D-856B-3DD8354C020E}">
      <dgm:prSet phldrT="[Text]"/>
      <dgm:spPr/>
      <dgm:t>
        <a:bodyPr/>
        <a:lstStyle/>
        <a:p>
          <a:r>
            <a:rPr lang="en-US" dirty="0"/>
            <a:t>USDA completes on-going compliance reviews for the life of the asset</a:t>
          </a:r>
        </a:p>
      </dgm:t>
    </dgm:pt>
    <dgm:pt modelId="{EFD54AE0-78B8-4214-8798-C9273012F24A}" type="parTrans" cxnId="{6B36B20B-142C-4DCD-907D-D19DE7EBFE77}">
      <dgm:prSet/>
      <dgm:spPr/>
      <dgm:t>
        <a:bodyPr/>
        <a:lstStyle/>
        <a:p>
          <a:endParaRPr lang="en-US"/>
        </a:p>
      </dgm:t>
    </dgm:pt>
    <dgm:pt modelId="{C5BF6024-A746-408F-AF61-0D98DF1F3CAB}" type="sibTrans" cxnId="{6B36B20B-142C-4DCD-907D-D19DE7EBFE77}">
      <dgm:prSet/>
      <dgm:spPr/>
      <dgm:t>
        <a:bodyPr/>
        <a:lstStyle/>
        <a:p>
          <a:endParaRPr lang="en-US"/>
        </a:p>
      </dgm:t>
    </dgm:pt>
    <dgm:pt modelId="{2F49B2D6-6F9D-4981-B874-23334561761F}">
      <dgm:prSet phldrT="[Text]"/>
      <dgm:spPr/>
      <dgm:t>
        <a:bodyPr/>
        <a:lstStyle/>
        <a:p>
          <a:r>
            <a:rPr lang="en-US" dirty="0"/>
            <a:t>USDA must be contacted prior to disposal of assets for a  return of an equitable portion of sale proceeds</a:t>
          </a:r>
        </a:p>
      </dgm:t>
    </dgm:pt>
    <dgm:pt modelId="{581D2D87-265C-492F-98A3-A4EFADDB0E2F}" type="parTrans" cxnId="{260C0A7E-F914-4899-A113-59536B4E2116}">
      <dgm:prSet/>
      <dgm:spPr/>
      <dgm:t>
        <a:bodyPr/>
        <a:lstStyle/>
        <a:p>
          <a:endParaRPr lang="en-US"/>
        </a:p>
      </dgm:t>
    </dgm:pt>
    <dgm:pt modelId="{9A6243C2-18D8-47BD-AFA6-CD77BC08CB3D}" type="sibTrans" cxnId="{260C0A7E-F914-4899-A113-59536B4E2116}">
      <dgm:prSet/>
      <dgm:spPr/>
      <dgm:t>
        <a:bodyPr/>
        <a:lstStyle/>
        <a:p>
          <a:endParaRPr lang="en-US"/>
        </a:p>
      </dgm:t>
    </dgm:pt>
    <dgm:pt modelId="{DA394F8A-0E6F-47DD-97D9-63506B61BBC0}">
      <dgm:prSet phldrT="[Text]"/>
      <dgm:spPr/>
      <dgm:t>
        <a:bodyPr/>
        <a:lstStyle/>
        <a:p>
          <a:r>
            <a:rPr lang="en-US" dirty="0"/>
            <a:t>Grant Recipient performs the Scope of Work for the benefit of a rural business (TA,  Contracts for a Study, Renovation, Equipment Purchase, Creates  RLF)</a:t>
          </a:r>
        </a:p>
      </dgm:t>
    </dgm:pt>
    <dgm:pt modelId="{38500760-C9AE-4894-959D-F888127CD39F}" type="parTrans" cxnId="{F5E3999E-BACB-449F-94E1-B145DB5C6F6B}">
      <dgm:prSet/>
      <dgm:spPr/>
      <dgm:t>
        <a:bodyPr/>
        <a:lstStyle/>
        <a:p>
          <a:endParaRPr lang="en-US"/>
        </a:p>
      </dgm:t>
    </dgm:pt>
    <dgm:pt modelId="{50111D8A-280A-40F6-849B-3789F5C09F10}" type="sibTrans" cxnId="{F5E3999E-BACB-449F-94E1-B145DB5C6F6B}">
      <dgm:prSet/>
      <dgm:spPr/>
      <dgm:t>
        <a:bodyPr/>
        <a:lstStyle/>
        <a:p>
          <a:endParaRPr lang="en-US"/>
        </a:p>
      </dgm:t>
    </dgm:pt>
    <dgm:pt modelId="{07F95706-0639-48B6-B90D-93B9D76E547A}">
      <dgm:prSet phldrT="[Text]"/>
      <dgm:spPr/>
      <dgm:t>
        <a:bodyPr/>
        <a:lstStyle/>
        <a:p>
          <a:r>
            <a:rPr lang="en-US" dirty="0"/>
            <a:t>Grant Recipient is reimbursed for project expenses</a:t>
          </a:r>
        </a:p>
      </dgm:t>
    </dgm:pt>
    <dgm:pt modelId="{50503DD6-FABA-4159-BCC2-14A060DECEB6}" type="parTrans" cxnId="{B83BA380-96D5-4008-AB35-BB1FB8115196}">
      <dgm:prSet/>
      <dgm:spPr/>
      <dgm:t>
        <a:bodyPr/>
        <a:lstStyle/>
        <a:p>
          <a:endParaRPr lang="en-US"/>
        </a:p>
      </dgm:t>
    </dgm:pt>
    <dgm:pt modelId="{CE44B113-B671-466D-B60A-B8FE57F20158}" type="sibTrans" cxnId="{B83BA380-96D5-4008-AB35-BB1FB8115196}">
      <dgm:prSet/>
      <dgm:spPr/>
      <dgm:t>
        <a:bodyPr/>
        <a:lstStyle/>
        <a:p>
          <a:endParaRPr lang="en-US"/>
        </a:p>
      </dgm:t>
    </dgm:pt>
    <dgm:pt modelId="{405C1BCC-9755-4A52-96D4-B565D5E981C0}" type="pres">
      <dgm:prSet presAssocID="{97771F46-8F4E-43B0-97B7-A53601953E52}" presName="Name0" presStyleCnt="0">
        <dgm:presLayoutVars>
          <dgm:dir/>
          <dgm:resizeHandles/>
        </dgm:presLayoutVars>
      </dgm:prSet>
      <dgm:spPr/>
    </dgm:pt>
    <dgm:pt modelId="{D3D757CE-C78C-4013-95D2-9431B236635C}" type="pres">
      <dgm:prSet presAssocID="{1D59D1A9-298C-42BE-A070-0FCFE6DE7EBF}" presName="compNode" presStyleCnt="0"/>
      <dgm:spPr/>
    </dgm:pt>
    <dgm:pt modelId="{949A8F4C-A493-45E0-8F98-23433973F587}" type="pres">
      <dgm:prSet presAssocID="{1D59D1A9-298C-42BE-A070-0FCFE6DE7EBF}" presName="dummyConnPt" presStyleCnt="0"/>
      <dgm:spPr/>
    </dgm:pt>
    <dgm:pt modelId="{57DAAD30-0E0A-437A-8A3F-061A6D2F24CE}" type="pres">
      <dgm:prSet presAssocID="{1D59D1A9-298C-42BE-A070-0FCFE6DE7EBF}" presName="node" presStyleLbl="node1" presStyleIdx="0" presStyleCnt="8">
        <dgm:presLayoutVars>
          <dgm:bulletEnabled val="1"/>
        </dgm:presLayoutVars>
      </dgm:prSet>
      <dgm:spPr/>
    </dgm:pt>
    <dgm:pt modelId="{17039934-E7DA-47D6-A9E9-4B4876CF88E8}" type="pres">
      <dgm:prSet presAssocID="{067F77A7-0154-4DFC-BD99-BBD440CA9711}" presName="sibTrans" presStyleLbl="bgSibTrans2D1" presStyleIdx="0" presStyleCnt="7"/>
      <dgm:spPr/>
    </dgm:pt>
    <dgm:pt modelId="{62DDD903-2D0D-4586-9965-63BAC7E1E6AD}" type="pres">
      <dgm:prSet presAssocID="{DA394F8A-0E6F-47DD-97D9-63506B61BBC0}" presName="compNode" presStyleCnt="0"/>
      <dgm:spPr/>
    </dgm:pt>
    <dgm:pt modelId="{7FB64E7C-D4BA-4450-AA2B-3643F91D3382}" type="pres">
      <dgm:prSet presAssocID="{DA394F8A-0E6F-47DD-97D9-63506B61BBC0}" presName="dummyConnPt" presStyleCnt="0"/>
      <dgm:spPr/>
    </dgm:pt>
    <dgm:pt modelId="{03DF1370-887A-4871-8A3F-F99D440030E5}" type="pres">
      <dgm:prSet presAssocID="{DA394F8A-0E6F-47DD-97D9-63506B61BBC0}" presName="node" presStyleLbl="node1" presStyleIdx="1" presStyleCnt="8">
        <dgm:presLayoutVars>
          <dgm:bulletEnabled val="1"/>
        </dgm:presLayoutVars>
      </dgm:prSet>
      <dgm:spPr/>
    </dgm:pt>
    <dgm:pt modelId="{EE142438-0EC4-4132-AE75-72EA8D410EC3}" type="pres">
      <dgm:prSet presAssocID="{50111D8A-280A-40F6-849B-3789F5C09F10}" presName="sibTrans" presStyleLbl="bgSibTrans2D1" presStyleIdx="1" presStyleCnt="7"/>
      <dgm:spPr/>
    </dgm:pt>
    <dgm:pt modelId="{530247A6-4D5C-4E80-B594-538E02453E66}" type="pres">
      <dgm:prSet presAssocID="{07F95706-0639-48B6-B90D-93B9D76E547A}" presName="compNode" presStyleCnt="0"/>
      <dgm:spPr/>
    </dgm:pt>
    <dgm:pt modelId="{AE1FF64F-C367-4CA9-9631-DB875D28802A}" type="pres">
      <dgm:prSet presAssocID="{07F95706-0639-48B6-B90D-93B9D76E547A}" presName="dummyConnPt" presStyleCnt="0"/>
      <dgm:spPr/>
    </dgm:pt>
    <dgm:pt modelId="{F19E7D84-0F2A-4658-88B4-E5A4D8530984}" type="pres">
      <dgm:prSet presAssocID="{07F95706-0639-48B6-B90D-93B9D76E547A}" presName="node" presStyleLbl="node1" presStyleIdx="2" presStyleCnt="8">
        <dgm:presLayoutVars>
          <dgm:bulletEnabled val="1"/>
        </dgm:presLayoutVars>
      </dgm:prSet>
      <dgm:spPr/>
    </dgm:pt>
    <dgm:pt modelId="{0180B423-0731-4A0F-B4F0-A77926912A86}" type="pres">
      <dgm:prSet presAssocID="{CE44B113-B671-466D-B60A-B8FE57F20158}" presName="sibTrans" presStyleLbl="bgSibTrans2D1" presStyleIdx="2" presStyleCnt="7"/>
      <dgm:spPr/>
    </dgm:pt>
    <dgm:pt modelId="{A64DD1F9-E39E-4DFB-9849-D246566744D0}" type="pres">
      <dgm:prSet presAssocID="{72CE264B-E887-4BC6-B762-2B28C82E9F53}" presName="compNode" presStyleCnt="0"/>
      <dgm:spPr/>
    </dgm:pt>
    <dgm:pt modelId="{E36602A0-7FAD-447C-8E60-AAFFF5E6951A}" type="pres">
      <dgm:prSet presAssocID="{72CE264B-E887-4BC6-B762-2B28C82E9F53}" presName="dummyConnPt" presStyleCnt="0"/>
      <dgm:spPr/>
    </dgm:pt>
    <dgm:pt modelId="{7A0FFD54-A301-4B40-A5AF-0A4E0B3F2CE8}" type="pres">
      <dgm:prSet presAssocID="{72CE264B-E887-4BC6-B762-2B28C82E9F53}" presName="node" presStyleLbl="node1" presStyleIdx="3" presStyleCnt="8">
        <dgm:presLayoutVars>
          <dgm:bulletEnabled val="1"/>
        </dgm:presLayoutVars>
      </dgm:prSet>
      <dgm:spPr/>
    </dgm:pt>
    <dgm:pt modelId="{1149741A-0675-48CC-92AF-3A0096015FBE}" type="pres">
      <dgm:prSet presAssocID="{6D643215-9FCF-40AE-80BD-C2F819FCDAEB}" presName="sibTrans" presStyleLbl="bgSibTrans2D1" presStyleIdx="3" presStyleCnt="7"/>
      <dgm:spPr/>
    </dgm:pt>
    <dgm:pt modelId="{FC5A0A79-064E-4FBF-BEB7-5BFCEE5E20E9}" type="pres">
      <dgm:prSet presAssocID="{0612ABBB-1C2D-4E6A-9DF0-A91F6BCC8FB3}" presName="compNode" presStyleCnt="0"/>
      <dgm:spPr/>
    </dgm:pt>
    <dgm:pt modelId="{E06DD924-225A-482C-814C-C0DD772D6B3E}" type="pres">
      <dgm:prSet presAssocID="{0612ABBB-1C2D-4E6A-9DF0-A91F6BCC8FB3}" presName="dummyConnPt" presStyleCnt="0"/>
      <dgm:spPr/>
    </dgm:pt>
    <dgm:pt modelId="{32BE2F19-ED12-4B62-B973-B836AE50FEC5}" type="pres">
      <dgm:prSet presAssocID="{0612ABBB-1C2D-4E6A-9DF0-A91F6BCC8FB3}" presName="node" presStyleLbl="node1" presStyleIdx="4" presStyleCnt="8">
        <dgm:presLayoutVars>
          <dgm:bulletEnabled val="1"/>
        </dgm:presLayoutVars>
      </dgm:prSet>
      <dgm:spPr/>
    </dgm:pt>
    <dgm:pt modelId="{11A7FAE8-E214-4AF7-89B2-FE686EEE94B2}" type="pres">
      <dgm:prSet presAssocID="{AFB20C81-5400-4790-9318-699879D9CA57}" presName="sibTrans" presStyleLbl="bgSibTrans2D1" presStyleIdx="4" presStyleCnt="7"/>
      <dgm:spPr/>
    </dgm:pt>
    <dgm:pt modelId="{3DAEEA44-3473-4F53-88F1-3EAFCE0A296D}" type="pres">
      <dgm:prSet presAssocID="{29E24EA9-E1DC-4724-BE56-36BD88694915}" presName="compNode" presStyleCnt="0"/>
      <dgm:spPr/>
    </dgm:pt>
    <dgm:pt modelId="{BDA3DA0C-8AD5-461F-8FC9-651F080F904F}" type="pres">
      <dgm:prSet presAssocID="{29E24EA9-E1DC-4724-BE56-36BD88694915}" presName="dummyConnPt" presStyleCnt="0"/>
      <dgm:spPr/>
    </dgm:pt>
    <dgm:pt modelId="{47DAAA23-5D6F-49AE-BB75-8CCEC5579CB9}" type="pres">
      <dgm:prSet presAssocID="{29E24EA9-E1DC-4724-BE56-36BD88694915}" presName="node" presStyleLbl="node1" presStyleIdx="5" presStyleCnt="8">
        <dgm:presLayoutVars>
          <dgm:bulletEnabled val="1"/>
        </dgm:presLayoutVars>
      </dgm:prSet>
      <dgm:spPr/>
    </dgm:pt>
    <dgm:pt modelId="{3CFD18D4-B122-4BAF-969E-D7B26944B514}" type="pres">
      <dgm:prSet presAssocID="{92F166B5-7449-4547-B009-EB10D6DD1A27}" presName="sibTrans" presStyleLbl="bgSibTrans2D1" presStyleIdx="5" presStyleCnt="7"/>
      <dgm:spPr/>
    </dgm:pt>
    <dgm:pt modelId="{5C5A5BD3-EB04-4D07-BE04-4801446687D6}" type="pres">
      <dgm:prSet presAssocID="{B0E47557-9A13-4E6D-856B-3DD8354C020E}" presName="compNode" presStyleCnt="0"/>
      <dgm:spPr/>
    </dgm:pt>
    <dgm:pt modelId="{01653658-60E2-4C93-AF58-B4CA854C9575}" type="pres">
      <dgm:prSet presAssocID="{B0E47557-9A13-4E6D-856B-3DD8354C020E}" presName="dummyConnPt" presStyleCnt="0"/>
      <dgm:spPr/>
    </dgm:pt>
    <dgm:pt modelId="{6F748929-ACB1-4AD8-A35B-779B64823C2E}" type="pres">
      <dgm:prSet presAssocID="{B0E47557-9A13-4E6D-856B-3DD8354C020E}" presName="node" presStyleLbl="node1" presStyleIdx="6" presStyleCnt="8">
        <dgm:presLayoutVars>
          <dgm:bulletEnabled val="1"/>
        </dgm:presLayoutVars>
      </dgm:prSet>
      <dgm:spPr/>
    </dgm:pt>
    <dgm:pt modelId="{FF6E9902-C42D-4473-8A00-33A408C739B6}" type="pres">
      <dgm:prSet presAssocID="{C5BF6024-A746-408F-AF61-0D98DF1F3CAB}" presName="sibTrans" presStyleLbl="bgSibTrans2D1" presStyleIdx="6" presStyleCnt="7"/>
      <dgm:spPr/>
    </dgm:pt>
    <dgm:pt modelId="{A25DDF04-4BED-4F99-8F5B-BF4DE2B75EFE}" type="pres">
      <dgm:prSet presAssocID="{2F49B2D6-6F9D-4981-B874-23334561761F}" presName="compNode" presStyleCnt="0"/>
      <dgm:spPr/>
    </dgm:pt>
    <dgm:pt modelId="{E770DD22-4B88-46E8-B126-94A279CE335D}" type="pres">
      <dgm:prSet presAssocID="{2F49B2D6-6F9D-4981-B874-23334561761F}" presName="dummyConnPt" presStyleCnt="0"/>
      <dgm:spPr/>
    </dgm:pt>
    <dgm:pt modelId="{D5FB05D9-4720-44CD-AFEE-F09B11F1790D}" type="pres">
      <dgm:prSet presAssocID="{2F49B2D6-6F9D-4981-B874-23334561761F}" presName="node" presStyleLbl="node1" presStyleIdx="7" presStyleCnt="8">
        <dgm:presLayoutVars>
          <dgm:bulletEnabled val="1"/>
        </dgm:presLayoutVars>
      </dgm:prSet>
      <dgm:spPr/>
    </dgm:pt>
  </dgm:ptLst>
  <dgm:cxnLst>
    <dgm:cxn modelId="{E8988E00-C6C7-4B03-8B87-09E87CEBCA61}" type="presOf" srcId="{29E24EA9-E1DC-4724-BE56-36BD88694915}" destId="{47DAAA23-5D6F-49AE-BB75-8CCEC5579CB9}" srcOrd="0" destOrd="0" presId="urn:microsoft.com/office/officeart/2005/8/layout/bProcess4"/>
    <dgm:cxn modelId="{6B36B20B-142C-4DCD-907D-D19DE7EBFE77}" srcId="{97771F46-8F4E-43B0-97B7-A53601953E52}" destId="{B0E47557-9A13-4E6D-856B-3DD8354C020E}" srcOrd="6" destOrd="0" parTransId="{EFD54AE0-78B8-4214-8798-C9273012F24A}" sibTransId="{C5BF6024-A746-408F-AF61-0D98DF1F3CAB}"/>
    <dgm:cxn modelId="{70C6920C-1868-4A1C-920D-32F668EAFD92}" type="presOf" srcId="{067F77A7-0154-4DFC-BD99-BBD440CA9711}" destId="{17039934-E7DA-47D6-A9E9-4B4876CF88E8}" srcOrd="0" destOrd="0" presId="urn:microsoft.com/office/officeart/2005/8/layout/bProcess4"/>
    <dgm:cxn modelId="{F0BDAB12-2C1D-44A0-A8F5-15B851757448}" type="presOf" srcId="{1D59D1A9-298C-42BE-A070-0FCFE6DE7EBF}" destId="{57DAAD30-0E0A-437A-8A3F-061A6D2F24CE}" srcOrd="0" destOrd="0" presId="urn:microsoft.com/office/officeart/2005/8/layout/bProcess4"/>
    <dgm:cxn modelId="{1AF3E825-9A75-479D-AC2F-99A82299B765}" type="presOf" srcId="{6D643215-9FCF-40AE-80BD-C2F819FCDAEB}" destId="{1149741A-0675-48CC-92AF-3A0096015FBE}" srcOrd="0" destOrd="0" presId="urn:microsoft.com/office/officeart/2005/8/layout/bProcess4"/>
    <dgm:cxn modelId="{AC65C92B-880C-479F-9B97-15CB6A90AEBE}" type="presOf" srcId="{0612ABBB-1C2D-4E6A-9DF0-A91F6BCC8FB3}" destId="{32BE2F19-ED12-4B62-B973-B836AE50FEC5}" srcOrd="0" destOrd="0" presId="urn:microsoft.com/office/officeart/2005/8/layout/bProcess4"/>
    <dgm:cxn modelId="{6DDD032F-6B18-4948-A246-C39DD4476964}" srcId="{97771F46-8F4E-43B0-97B7-A53601953E52}" destId="{1D59D1A9-298C-42BE-A070-0FCFE6DE7EBF}" srcOrd="0" destOrd="0" parTransId="{F63D477A-A4BA-469B-8BD2-EDAD9B4F1124}" sibTransId="{067F77A7-0154-4DFC-BD99-BBD440CA9711}"/>
    <dgm:cxn modelId="{FBC94D2F-D691-4AB6-84FB-E1029D0647A4}" type="presOf" srcId="{97771F46-8F4E-43B0-97B7-A53601953E52}" destId="{405C1BCC-9755-4A52-96D4-B565D5E981C0}" srcOrd="0" destOrd="0" presId="urn:microsoft.com/office/officeart/2005/8/layout/bProcess4"/>
    <dgm:cxn modelId="{00104A3C-5B65-4F95-BA9E-650295BB9655}" srcId="{97771F46-8F4E-43B0-97B7-A53601953E52}" destId="{0612ABBB-1C2D-4E6A-9DF0-A91F6BCC8FB3}" srcOrd="4" destOrd="0" parTransId="{18A6E689-1260-4A42-A715-231F39DD6EC5}" sibTransId="{AFB20C81-5400-4790-9318-699879D9CA57}"/>
    <dgm:cxn modelId="{F04C7B3F-C5EF-4E9D-BCC1-A25FC0959A7C}" type="presOf" srcId="{2F49B2D6-6F9D-4981-B874-23334561761F}" destId="{D5FB05D9-4720-44CD-AFEE-F09B11F1790D}" srcOrd="0" destOrd="0" presId="urn:microsoft.com/office/officeart/2005/8/layout/bProcess4"/>
    <dgm:cxn modelId="{960ADD68-F5DF-44D0-8248-D76109F448AE}" type="presOf" srcId="{C5BF6024-A746-408F-AF61-0D98DF1F3CAB}" destId="{FF6E9902-C42D-4473-8A00-33A408C739B6}" srcOrd="0" destOrd="0" presId="urn:microsoft.com/office/officeart/2005/8/layout/bProcess4"/>
    <dgm:cxn modelId="{3FC1056B-F3D0-477B-8B84-ADFA4521658E}" type="presOf" srcId="{B0E47557-9A13-4E6D-856B-3DD8354C020E}" destId="{6F748929-ACB1-4AD8-A35B-779B64823C2E}" srcOrd="0" destOrd="0" presId="urn:microsoft.com/office/officeart/2005/8/layout/bProcess4"/>
    <dgm:cxn modelId="{D620FF72-7970-4462-83B5-26888E855D74}" type="presOf" srcId="{92F166B5-7449-4547-B009-EB10D6DD1A27}" destId="{3CFD18D4-B122-4BAF-969E-D7B26944B514}" srcOrd="0" destOrd="0" presId="urn:microsoft.com/office/officeart/2005/8/layout/bProcess4"/>
    <dgm:cxn modelId="{260C0A7E-F914-4899-A113-59536B4E2116}" srcId="{97771F46-8F4E-43B0-97B7-A53601953E52}" destId="{2F49B2D6-6F9D-4981-B874-23334561761F}" srcOrd="7" destOrd="0" parTransId="{581D2D87-265C-492F-98A3-A4EFADDB0E2F}" sibTransId="{9A6243C2-18D8-47BD-AFA6-CD77BC08CB3D}"/>
    <dgm:cxn modelId="{B83BA380-96D5-4008-AB35-BB1FB8115196}" srcId="{97771F46-8F4E-43B0-97B7-A53601953E52}" destId="{07F95706-0639-48B6-B90D-93B9D76E547A}" srcOrd="2" destOrd="0" parTransId="{50503DD6-FABA-4159-BCC2-14A060DECEB6}" sibTransId="{CE44B113-B671-466D-B60A-B8FE57F20158}"/>
    <dgm:cxn modelId="{61420985-090D-4B2F-B5B5-4DEB6BC5D90C}" type="presOf" srcId="{50111D8A-280A-40F6-849B-3789F5C09F10}" destId="{EE142438-0EC4-4132-AE75-72EA8D410EC3}" srcOrd="0" destOrd="0" presId="urn:microsoft.com/office/officeart/2005/8/layout/bProcess4"/>
    <dgm:cxn modelId="{F5E3999E-BACB-449F-94E1-B145DB5C6F6B}" srcId="{97771F46-8F4E-43B0-97B7-A53601953E52}" destId="{DA394F8A-0E6F-47DD-97D9-63506B61BBC0}" srcOrd="1" destOrd="0" parTransId="{38500760-C9AE-4894-959D-F888127CD39F}" sibTransId="{50111D8A-280A-40F6-849B-3789F5C09F10}"/>
    <dgm:cxn modelId="{34F56FB6-F36E-48FA-AAF6-0EC0050D35F1}" srcId="{97771F46-8F4E-43B0-97B7-A53601953E52}" destId="{29E24EA9-E1DC-4724-BE56-36BD88694915}" srcOrd="5" destOrd="0" parTransId="{8FD14879-C646-444C-BA19-4A70DFEA55A9}" sibTransId="{92F166B5-7449-4547-B009-EB10D6DD1A27}"/>
    <dgm:cxn modelId="{180338BD-40F5-4165-BEA4-6D83F71F162F}" type="presOf" srcId="{DA394F8A-0E6F-47DD-97D9-63506B61BBC0}" destId="{03DF1370-887A-4871-8A3F-F99D440030E5}" srcOrd="0" destOrd="0" presId="urn:microsoft.com/office/officeart/2005/8/layout/bProcess4"/>
    <dgm:cxn modelId="{E172D7BD-BFC1-486F-869F-5D2BFF84B8F1}" type="presOf" srcId="{07F95706-0639-48B6-B90D-93B9D76E547A}" destId="{F19E7D84-0F2A-4658-88B4-E5A4D8530984}" srcOrd="0" destOrd="0" presId="urn:microsoft.com/office/officeart/2005/8/layout/bProcess4"/>
    <dgm:cxn modelId="{7E3B86C4-305E-47E9-96A4-80333D670F76}" srcId="{97771F46-8F4E-43B0-97B7-A53601953E52}" destId="{72CE264B-E887-4BC6-B762-2B28C82E9F53}" srcOrd="3" destOrd="0" parTransId="{3916CC17-7342-41D9-8295-A6F27AAD0AFD}" sibTransId="{6D643215-9FCF-40AE-80BD-C2F819FCDAEB}"/>
    <dgm:cxn modelId="{FB7BE5CB-C6C5-4455-8C7D-0A9AB3104FFF}" type="presOf" srcId="{AFB20C81-5400-4790-9318-699879D9CA57}" destId="{11A7FAE8-E214-4AF7-89B2-FE686EEE94B2}" srcOrd="0" destOrd="0" presId="urn:microsoft.com/office/officeart/2005/8/layout/bProcess4"/>
    <dgm:cxn modelId="{D80497D3-5CAB-49F2-8F0E-C4C66376D906}" type="presOf" srcId="{CE44B113-B671-466D-B60A-B8FE57F20158}" destId="{0180B423-0731-4A0F-B4F0-A77926912A86}" srcOrd="0" destOrd="0" presId="urn:microsoft.com/office/officeart/2005/8/layout/bProcess4"/>
    <dgm:cxn modelId="{802084DF-C89D-4CB3-9E10-2B866F9EEC26}" type="presOf" srcId="{72CE264B-E887-4BC6-B762-2B28C82E9F53}" destId="{7A0FFD54-A301-4B40-A5AF-0A4E0B3F2CE8}" srcOrd="0" destOrd="0" presId="urn:microsoft.com/office/officeart/2005/8/layout/bProcess4"/>
    <dgm:cxn modelId="{9DA71C3F-375A-4DF0-BF36-53EE0561B083}" type="presParOf" srcId="{405C1BCC-9755-4A52-96D4-B565D5E981C0}" destId="{D3D757CE-C78C-4013-95D2-9431B236635C}" srcOrd="0" destOrd="0" presId="urn:microsoft.com/office/officeart/2005/8/layout/bProcess4"/>
    <dgm:cxn modelId="{01170A03-B321-48AC-9D8D-895311C8DA03}" type="presParOf" srcId="{D3D757CE-C78C-4013-95D2-9431B236635C}" destId="{949A8F4C-A493-45E0-8F98-23433973F587}" srcOrd="0" destOrd="0" presId="urn:microsoft.com/office/officeart/2005/8/layout/bProcess4"/>
    <dgm:cxn modelId="{65D23694-5A09-427D-9764-88D559822D3B}" type="presParOf" srcId="{D3D757CE-C78C-4013-95D2-9431B236635C}" destId="{57DAAD30-0E0A-437A-8A3F-061A6D2F24CE}" srcOrd="1" destOrd="0" presId="urn:microsoft.com/office/officeart/2005/8/layout/bProcess4"/>
    <dgm:cxn modelId="{B016C3B4-B687-43BD-BE0D-CC3D45D202DC}" type="presParOf" srcId="{405C1BCC-9755-4A52-96D4-B565D5E981C0}" destId="{17039934-E7DA-47D6-A9E9-4B4876CF88E8}" srcOrd="1" destOrd="0" presId="urn:microsoft.com/office/officeart/2005/8/layout/bProcess4"/>
    <dgm:cxn modelId="{3917B925-C933-47A1-9CE5-CE2B35E0AC62}" type="presParOf" srcId="{405C1BCC-9755-4A52-96D4-B565D5E981C0}" destId="{62DDD903-2D0D-4586-9965-63BAC7E1E6AD}" srcOrd="2" destOrd="0" presId="urn:microsoft.com/office/officeart/2005/8/layout/bProcess4"/>
    <dgm:cxn modelId="{255F7383-FBD0-4B09-B36C-A8AA2629B593}" type="presParOf" srcId="{62DDD903-2D0D-4586-9965-63BAC7E1E6AD}" destId="{7FB64E7C-D4BA-4450-AA2B-3643F91D3382}" srcOrd="0" destOrd="0" presId="urn:microsoft.com/office/officeart/2005/8/layout/bProcess4"/>
    <dgm:cxn modelId="{1131C052-EF6C-456B-A6AD-F9411579348F}" type="presParOf" srcId="{62DDD903-2D0D-4586-9965-63BAC7E1E6AD}" destId="{03DF1370-887A-4871-8A3F-F99D440030E5}" srcOrd="1" destOrd="0" presId="urn:microsoft.com/office/officeart/2005/8/layout/bProcess4"/>
    <dgm:cxn modelId="{B85647C3-E7F6-4946-99A2-4948C6521A78}" type="presParOf" srcId="{405C1BCC-9755-4A52-96D4-B565D5E981C0}" destId="{EE142438-0EC4-4132-AE75-72EA8D410EC3}" srcOrd="3" destOrd="0" presId="urn:microsoft.com/office/officeart/2005/8/layout/bProcess4"/>
    <dgm:cxn modelId="{188EF8DB-6F49-4CA3-90F0-CE8ECEADA1D0}" type="presParOf" srcId="{405C1BCC-9755-4A52-96D4-B565D5E981C0}" destId="{530247A6-4D5C-4E80-B594-538E02453E66}" srcOrd="4" destOrd="0" presId="urn:microsoft.com/office/officeart/2005/8/layout/bProcess4"/>
    <dgm:cxn modelId="{B5F4FE39-0180-44DF-8CEA-421906916AA1}" type="presParOf" srcId="{530247A6-4D5C-4E80-B594-538E02453E66}" destId="{AE1FF64F-C367-4CA9-9631-DB875D28802A}" srcOrd="0" destOrd="0" presId="urn:microsoft.com/office/officeart/2005/8/layout/bProcess4"/>
    <dgm:cxn modelId="{0DE2E696-9E3E-4687-A2BA-C5167E52E0E5}" type="presParOf" srcId="{530247A6-4D5C-4E80-B594-538E02453E66}" destId="{F19E7D84-0F2A-4658-88B4-E5A4D8530984}" srcOrd="1" destOrd="0" presId="urn:microsoft.com/office/officeart/2005/8/layout/bProcess4"/>
    <dgm:cxn modelId="{F1EFDABA-AC96-44C8-9632-7A8C560F48C9}" type="presParOf" srcId="{405C1BCC-9755-4A52-96D4-B565D5E981C0}" destId="{0180B423-0731-4A0F-B4F0-A77926912A86}" srcOrd="5" destOrd="0" presId="urn:microsoft.com/office/officeart/2005/8/layout/bProcess4"/>
    <dgm:cxn modelId="{71DB200E-1BBE-4BFE-BED5-F7B84E6608FB}" type="presParOf" srcId="{405C1BCC-9755-4A52-96D4-B565D5E981C0}" destId="{A64DD1F9-E39E-4DFB-9849-D246566744D0}" srcOrd="6" destOrd="0" presId="urn:microsoft.com/office/officeart/2005/8/layout/bProcess4"/>
    <dgm:cxn modelId="{3BB5386D-F100-4E90-BD36-BB39690203A5}" type="presParOf" srcId="{A64DD1F9-E39E-4DFB-9849-D246566744D0}" destId="{E36602A0-7FAD-447C-8E60-AAFFF5E6951A}" srcOrd="0" destOrd="0" presId="urn:microsoft.com/office/officeart/2005/8/layout/bProcess4"/>
    <dgm:cxn modelId="{53ABE887-4090-43E1-B13F-F4AE1125CB9A}" type="presParOf" srcId="{A64DD1F9-E39E-4DFB-9849-D246566744D0}" destId="{7A0FFD54-A301-4B40-A5AF-0A4E0B3F2CE8}" srcOrd="1" destOrd="0" presId="urn:microsoft.com/office/officeart/2005/8/layout/bProcess4"/>
    <dgm:cxn modelId="{FF0FEE84-F7E0-475B-86A6-1B02C2D94CEB}" type="presParOf" srcId="{405C1BCC-9755-4A52-96D4-B565D5E981C0}" destId="{1149741A-0675-48CC-92AF-3A0096015FBE}" srcOrd="7" destOrd="0" presId="urn:microsoft.com/office/officeart/2005/8/layout/bProcess4"/>
    <dgm:cxn modelId="{0CECA1E8-8E25-48E5-A682-CA19DBF23EA1}" type="presParOf" srcId="{405C1BCC-9755-4A52-96D4-B565D5E981C0}" destId="{FC5A0A79-064E-4FBF-BEB7-5BFCEE5E20E9}" srcOrd="8" destOrd="0" presId="urn:microsoft.com/office/officeart/2005/8/layout/bProcess4"/>
    <dgm:cxn modelId="{7F1A4875-4C83-4275-9237-323708DFA735}" type="presParOf" srcId="{FC5A0A79-064E-4FBF-BEB7-5BFCEE5E20E9}" destId="{E06DD924-225A-482C-814C-C0DD772D6B3E}" srcOrd="0" destOrd="0" presId="urn:microsoft.com/office/officeart/2005/8/layout/bProcess4"/>
    <dgm:cxn modelId="{7D1BC06D-5CB3-4998-B61A-00EC1E7579D7}" type="presParOf" srcId="{FC5A0A79-064E-4FBF-BEB7-5BFCEE5E20E9}" destId="{32BE2F19-ED12-4B62-B973-B836AE50FEC5}" srcOrd="1" destOrd="0" presId="urn:microsoft.com/office/officeart/2005/8/layout/bProcess4"/>
    <dgm:cxn modelId="{BF61A6FE-C91B-4AF0-ACC5-47FEC3B277CC}" type="presParOf" srcId="{405C1BCC-9755-4A52-96D4-B565D5E981C0}" destId="{11A7FAE8-E214-4AF7-89B2-FE686EEE94B2}" srcOrd="9" destOrd="0" presId="urn:microsoft.com/office/officeart/2005/8/layout/bProcess4"/>
    <dgm:cxn modelId="{919D8BAF-913E-42DA-A58B-3656956581D9}" type="presParOf" srcId="{405C1BCC-9755-4A52-96D4-B565D5E981C0}" destId="{3DAEEA44-3473-4F53-88F1-3EAFCE0A296D}" srcOrd="10" destOrd="0" presId="urn:microsoft.com/office/officeart/2005/8/layout/bProcess4"/>
    <dgm:cxn modelId="{64DD9E38-68CC-44B1-A666-B545422E860F}" type="presParOf" srcId="{3DAEEA44-3473-4F53-88F1-3EAFCE0A296D}" destId="{BDA3DA0C-8AD5-461F-8FC9-651F080F904F}" srcOrd="0" destOrd="0" presId="urn:microsoft.com/office/officeart/2005/8/layout/bProcess4"/>
    <dgm:cxn modelId="{58D15E83-1D85-4F42-B47E-E87408016FF0}" type="presParOf" srcId="{3DAEEA44-3473-4F53-88F1-3EAFCE0A296D}" destId="{47DAAA23-5D6F-49AE-BB75-8CCEC5579CB9}" srcOrd="1" destOrd="0" presId="urn:microsoft.com/office/officeart/2005/8/layout/bProcess4"/>
    <dgm:cxn modelId="{4D0BBFEE-4E51-4879-8924-803C1E251D33}" type="presParOf" srcId="{405C1BCC-9755-4A52-96D4-B565D5E981C0}" destId="{3CFD18D4-B122-4BAF-969E-D7B26944B514}" srcOrd="11" destOrd="0" presId="urn:microsoft.com/office/officeart/2005/8/layout/bProcess4"/>
    <dgm:cxn modelId="{77F77987-F903-4043-B147-9D09C9CD5D07}" type="presParOf" srcId="{405C1BCC-9755-4A52-96D4-B565D5E981C0}" destId="{5C5A5BD3-EB04-4D07-BE04-4801446687D6}" srcOrd="12" destOrd="0" presId="urn:microsoft.com/office/officeart/2005/8/layout/bProcess4"/>
    <dgm:cxn modelId="{84976AB1-1C2F-42D3-A939-2EB534E3E2F6}" type="presParOf" srcId="{5C5A5BD3-EB04-4D07-BE04-4801446687D6}" destId="{01653658-60E2-4C93-AF58-B4CA854C9575}" srcOrd="0" destOrd="0" presId="urn:microsoft.com/office/officeart/2005/8/layout/bProcess4"/>
    <dgm:cxn modelId="{1291B2DF-9A2A-4A26-B648-29B588F75C51}" type="presParOf" srcId="{5C5A5BD3-EB04-4D07-BE04-4801446687D6}" destId="{6F748929-ACB1-4AD8-A35B-779B64823C2E}" srcOrd="1" destOrd="0" presId="urn:microsoft.com/office/officeart/2005/8/layout/bProcess4"/>
    <dgm:cxn modelId="{BFE20D83-6C53-41CF-828A-7562F7E00A10}" type="presParOf" srcId="{405C1BCC-9755-4A52-96D4-B565D5E981C0}" destId="{FF6E9902-C42D-4473-8A00-33A408C739B6}" srcOrd="13" destOrd="0" presId="urn:microsoft.com/office/officeart/2005/8/layout/bProcess4"/>
    <dgm:cxn modelId="{2EBAF6F1-060F-4906-A617-59B54F32B01C}" type="presParOf" srcId="{405C1BCC-9755-4A52-96D4-B565D5E981C0}" destId="{A25DDF04-4BED-4F99-8F5B-BF4DE2B75EFE}" srcOrd="14" destOrd="0" presId="urn:microsoft.com/office/officeart/2005/8/layout/bProcess4"/>
    <dgm:cxn modelId="{4E55EE81-9795-4DC5-B985-BC7CA1BA5764}" type="presParOf" srcId="{A25DDF04-4BED-4F99-8F5B-BF4DE2B75EFE}" destId="{E770DD22-4B88-46E8-B126-94A279CE335D}" srcOrd="0" destOrd="0" presId="urn:microsoft.com/office/officeart/2005/8/layout/bProcess4"/>
    <dgm:cxn modelId="{F4C7F770-2411-4D8A-A9BD-11BCB4DA834B}" type="presParOf" srcId="{A25DDF04-4BED-4F99-8F5B-BF4DE2B75EFE}" destId="{D5FB05D9-4720-44CD-AFEE-F09B11F1790D}"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39934-E7DA-47D6-A9E9-4B4876CF88E8}">
      <dsp:nvSpPr>
        <dsp:cNvPr id="0" name=""/>
        <dsp:cNvSpPr/>
      </dsp:nvSpPr>
      <dsp:spPr>
        <a:xfrm rot="5400000">
          <a:off x="-396085" y="2017748"/>
          <a:ext cx="1748306" cy="21097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DAAD30-0E0A-437A-8A3F-061A6D2F24CE}">
      <dsp:nvSpPr>
        <dsp:cNvPr id="0" name=""/>
        <dsp:cNvSpPr/>
      </dsp:nvSpPr>
      <dsp:spPr>
        <a:xfrm>
          <a:off x="4319" y="899351"/>
          <a:ext cx="2344176" cy="1406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Applicant is awarded RBDG Funds (Becomes a Grant Recipient)</a:t>
          </a:r>
        </a:p>
      </dsp:txBody>
      <dsp:txXfrm>
        <a:off x="45514" y="940546"/>
        <a:ext cx="2261786" cy="1324116"/>
      </dsp:txXfrm>
    </dsp:sp>
    <dsp:sp modelId="{EE142438-0EC4-4132-AE75-72EA8D410EC3}">
      <dsp:nvSpPr>
        <dsp:cNvPr id="0" name=""/>
        <dsp:cNvSpPr/>
      </dsp:nvSpPr>
      <dsp:spPr>
        <a:xfrm rot="5400000">
          <a:off x="-396085" y="3775881"/>
          <a:ext cx="1748306" cy="21097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DF1370-887A-4871-8A3F-F99D440030E5}">
      <dsp:nvSpPr>
        <dsp:cNvPr id="0" name=""/>
        <dsp:cNvSpPr/>
      </dsp:nvSpPr>
      <dsp:spPr>
        <a:xfrm>
          <a:off x="4319" y="2657484"/>
          <a:ext cx="2344176" cy="1406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Grant Recipient performs the Scope of Work for the benefit of a rural business (TA,  Contracts for a Study, Renovation, Equipment Purchase, Creates  RLF)</a:t>
          </a:r>
        </a:p>
      </dsp:txBody>
      <dsp:txXfrm>
        <a:off x="45514" y="2698679"/>
        <a:ext cx="2261786" cy="1324116"/>
      </dsp:txXfrm>
    </dsp:sp>
    <dsp:sp modelId="{0180B423-0731-4A0F-B4F0-A77926912A86}">
      <dsp:nvSpPr>
        <dsp:cNvPr id="0" name=""/>
        <dsp:cNvSpPr/>
      </dsp:nvSpPr>
      <dsp:spPr>
        <a:xfrm>
          <a:off x="482980" y="4654947"/>
          <a:ext cx="3107929" cy="21097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9E7D84-0F2A-4658-88B4-E5A4D8530984}">
      <dsp:nvSpPr>
        <dsp:cNvPr id="0" name=""/>
        <dsp:cNvSpPr/>
      </dsp:nvSpPr>
      <dsp:spPr>
        <a:xfrm>
          <a:off x="4319" y="4415617"/>
          <a:ext cx="2344176" cy="1406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Grant Recipient is reimbursed for project expenses</a:t>
          </a:r>
        </a:p>
      </dsp:txBody>
      <dsp:txXfrm>
        <a:off x="45514" y="4456812"/>
        <a:ext cx="2261786" cy="1324116"/>
      </dsp:txXfrm>
    </dsp:sp>
    <dsp:sp modelId="{1149741A-0675-48CC-92AF-3A0096015FBE}">
      <dsp:nvSpPr>
        <dsp:cNvPr id="0" name=""/>
        <dsp:cNvSpPr/>
      </dsp:nvSpPr>
      <dsp:spPr>
        <a:xfrm rot="16200000">
          <a:off x="2721669" y="3775881"/>
          <a:ext cx="1748306" cy="21097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0FFD54-A301-4B40-A5AF-0A4E0B3F2CE8}">
      <dsp:nvSpPr>
        <dsp:cNvPr id="0" name=""/>
        <dsp:cNvSpPr/>
      </dsp:nvSpPr>
      <dsp:spPr>
        <a:xfrm>
          <a:off x="3122074" y="4415617"/>
          <a:ext cx="2344176" cy="1406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Grant Recipient performs reporting duties for USDA</a:t>
          </a:r>
        </a:p>
      </dsp:txBody>
      <dsp:txXfrm>
        <a:off x="3163269" y="4456812"/>
        <a:ext cx="2261786" cy="1324116"/>
      </dsp:txXfrm>
    </dsp:sp>
    <dsp:sp modelId="{11A7FAE8-E214-4AF7-89B2-FE686EEE94B2}">
      <dsp:nvSpPr>
        <dsp:cNvPr id="0" name=""/>
        <dsp:cNvSpPr/>
      </dsp:nvSpPr>
      <dsp:spPr>
        <a:xfrm rot="16200000">
          <a:off x="2721669" y="2017748"/>
          <a:ext cx="1748306" cy="21097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BE2F19-ED12-4B62-B973-B836AE50FEC5}">
      <dsp:nvSpPr>
        <dsp:cNvPr id="0" name=""/>
        <dsp:cNvSpPr/>
      </dsp:nvSpPr>
      <dsp:spPr>
        <a:xfrm>
          <a:off x="3122074" y="2657484"/>
          <a:ext cx="2344176" cy="1406506"/>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Grant Recipient leases hard assets to a small and emerging business at a fair market rate or the Ultimate Recipient receives the benefit of the technical assistance </a:t>
          </a:r>
        </a:p>
      </dsp:txBody>
      <dsp:txXfrm>
        <a:off x="3163269" y="2698679"/>
        <a:ext cx="2261786" cy="1324116"/>
      </dsp:txXfrm>
    </dsp:sp>
    <dsp:sp modelId="{3CFD18D4-B122-4BAF-969E-D7B26944B514}">
      <dsp:nvSpPr>
        <dsp:cNvPr id="0" name=""/>
        <dsp:cNvSpPr/>
      </dsp:nvSpPr>
      <dsp:spPr>
        <a:xfrm>
          <a:off x="3600736" y="1138682"/>
          <a:ext cx="3107929" cy="21097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DAAA23-5D6F-49AE-BB75-8CCEC5579CB9}">
      <dsp:nvSpPr>
        <dsp:cNvPr id="0" name=""/>
        <dsp:cNvSpPr/>
      </dsp:nvSpPr>
      <dsp:spPr>
        <a:xfrm>
          <a:off x="3122074" y="899351"/>
          <a:ext cx="2344176" cy="1406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Grant Recipient uses lease payments to make repairs or provide replacement in the future</a:t>
          </a:r>
        </a:p>
      </dsp:txBody>
      <dsp:txXfrm>
        <a:off x="3163269" y="940546"/>
        <a:ext cx="2261786" cy="1324116"/>
      </dsp:txXfrm>
    </dsp:sp>
    <dsp:sp modelId="{FF6E9902-C42D-4473-8A00-33A408C739B6}">
      <dsp:nvSpPr>
        <dsp:cNvPr id="0" name=""/>
        <dsp:cNvSpPr/>
      </dsp:nvSpPr>
      <dsp:spPr>
        <a:xfrm rot="5400000">
          <a:off x="5839425" y="2017748"/>
          <a:ext cx="1748306" cy="21097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748929-ACB1-4AD8-A35B-779B64823C2E}">
      <dsp:nvSpPr>
        <dsp:cNvPr id="0" name=""/>
        <dsp:cNvSpPr/>
      </dsp:nvSpPr>
      <dsp:spPr>
        <a:xfrm>
          <a:off x="6239829" y="899351"/>
          <a:ext cx="2344176" cy="1406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USDA completes on-going compliance reviews for the life of the asset</a:t>
          </a:r>
        </a:p>
      </dsp:txBody>
      <dsp:txXfrm>
        <a:off x="6281024" y="940546"/>
        <a:ext cx="2261786" cy="1324116"/>
      </dsp:txXfrm>
    </dsp:sp>
    <dsp:sp modelId="{D5FB05D9-4720-44CD-AFEE-F09B11F1790D}">
      <dsp:nvSpPr>
        <dsp:cNvPr id="0" name=""/>
        <dsp:cNvSpPr/>
      </dsp:nvSpPr>
      <dsp:spPr>
        <a:xfrm>
          <a:off x="6239829" y="2657484"/>
          <a:ext cx="2344176" cy="1406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USDA must be contacted prior to disposal of assets for a  return of an equitable portion of sale proceeds</a:t>
          </a:r>
        </a:p>
      </dsp:txBody>
      <dsp:txXfrm>
        <a:off x="6281024" y="2698679"/>
        <a:ext cx="2261786" cy="132411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00F8FF0-80EA-8D46-ADCE-C172378CB1FD}" type="datetimeFigureOut">
              <a:rPr lang="en-US" smtClean="0"/>
              <a:t>2/13/2020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EEA0FA1-ADE9-0647-BE3D-7CA3179F4500}" type="slidenum">
              <a:rPr lang="en-US" smtClean="0"/>
              <a:t>‹#›</a:t>
            </a:fld>
            <a:endParaRPr lang="en-US"/>
          </a:p>
        </p:txBody>
      </p:sp>
    </p:spTree>
    <p:extLst>
      <p:ext uri="{BB962C8B-B14F-4D97-AF65-F5344CB8AC3E}">
        <p14:creationId xmlns:p14="http://schemas.microsoft.com/office/powerpoint/2010/main" val="2279229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EA0FA1-ADE9-0647-BE3D-7CA3179F4500}" type="slidenum">
              <a:rPr lang="en-US" smtClean="0"/>
              <a:t>24</a:t>
            </a:fld>
            <a:endParaRPr lang="en-US"/>
          </a:p>
        </p:txBody>
      </p:sp>
    </p:spTree>
    <p:extLst>
      <p:ext uri="{BB962C8B-B14F-4D97-AF65-F5344CB8AC3E}">
        <p14:creationId xmlns:p14="http://schemas.microsoft.com/office/powerpoint/2010/main" val="2914461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17832B-2BDE-E145-8C73-ECDFE385D11E}"/>
              </a:ext>
            </a:extLst>
          </p:cNvPr>
          <p:cNvSpPr/>
          <p:nvPr userDrawn="1"/>
        </p:nvSpPr>
        <p:spPr>
          <a:xfrm>
            <a:off x="0" y="4470401"/>
            <a:ext cx="12192000" cy="238760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C3FD998A-292F-4F43-9E15-92BC238907F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3928" t="2520" b="13551"/>
          <a:stretch/>
        </p:blipFill>
        <p:spPr>
          <a:xfrm>
            <a:off x="-14459" y="4470400"/>
            <a:ext cx="6082750" cy="2387600"/>
          </a:xfrm>
          <a:prstGeom prst="rect">
            <a:avLst/>
          </a:prstGeom>
        </p:spPr>
      </p:pic>
      <p:pic>
        <p:nvPicPr>
          <p:cNvPr id="11" name="Picture 10">
            <a:extLst>
              <a:ext uri="{FF2B5EF4-FFF2-40B4-BE49-F238E27FC236}">
                <a16:creationId xmlns:a16="http://schemas.microsoft.com/office/drawing/2014/main" id="{C3BFEAF4-02AA-0F40-BFF3-2A525266F72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12192001" cy="4470399"/>
          </a:xfrm>
          <a:prstGeom prst="rect">
            <a:avLst/>
          </a:prstGeom>
        </p:spPr>
      </p:pic>
      <p:sp>
        <p:nvSpPr>
          <p:cNvPr id="17" name="Title 1">
            <a:extLst>
              <a:ext uri="{FF2B5EF4-FFF2-40B4-BE49-F238E27FC236}">
                <a16:creationId xmlns:a16="http://schemas.microsoft.com/office/drawing/2014/main" id="{2EF410E2-CBF8-7442-8069-B84D7FB890A8}"/>
              </a:ext>
            </a:extLst>
          </p:cNvPr>
          <p:cNvSpPr>
            <a:spLocks noGrp="1"/>
          </p:cNvSpPr>
          <p:nvPr>
            <p:ph type="ctrTitle"/>
          </p:nvPr>
        </p:nvSpPr>
        <p:spPr>
          <a:xfrm>
            <a:off x="4880238" y="4831424"/>
            <a:ext cx="6841861" cy="867123"/>
          </a:xfrm>
          <a:prstGeom prst="rect">
            <a:avLst/>
          </a:prstGeom>
        </p:spPr>
        <p:txBody>
          <a:bodyPr anchor="t">
            <a:noAutofit/>
          </a:bodyPr>
          <a:lstStyle>
            <a:lvl1pPr algn="l">
              <a:defRPr sz="3600">
                <a:solidFill>
                  <a:schemeClr val="bg1"/>
                </a:solidFill>
              </a:defRPr>
            </a:lvl1pPr>
          </a:lstStyle>
          <a:p>
            <a:r>
              <a:rPr lang="en-US" dirty="0"/>
              <a:t>Click to edit Master title style</a:t>
            </a:r>
          </a:p>
        </p:txBody>
      </p:sp>
      <p:sp>
        <p:nvSpPr>
          <p:cNvPr id="18" name="Subtitle 2">
            <a:extLst>
              <a:ext uri="{FF2B5EF4-FFF2-40B4-BE49-F238E27FC236}">
                <a16:creationId xmlns:a16="http://schemas.microsoft.com/office/drawing/2014/main" id="{64BECC53-DE7F-0F4F-8D29-154B7C8B9FE6}"/>
              </a:ext>
            </a:extLst>
          </p:cNvPr>
          <p:cNvSpPr>
            <a:spLocks noGrp="1"/>
          </p:cNvSpPr>
          <p:nvPr>
            <p:ph type="subTitle" idx="1"/>
          </p:nvPr>
        </p:nvSpPr>
        <p:spPr>
          <a:xfrm>
            <a:off x="4880238" y="5486140"/>
            <a:ext cx="6841861" cy="503500"/>
          </a:xfrm>
          <a:prstGeom prst="rect">
            <a:avLst/>
          </a:prstGeom>
        </p:spPr>
        <p:txBody>
          <a:bodyPr anchor="t">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A76C113F-DC13-A14C-867D-6C865932A6E7}"/>
              </a:ext>
            </a:extLst>
          </p:cNvPr>
          <p:cNvPicPr>
            <a:picLocks noChangeAspect="1"/>
          </p:cNvPicPr>
          <p:nvPr userDrawn="1"/>
        </p:nvPicPr>
        <p:blipFill>
          <a:blip r:embed="rId4"/>
          <a:stretch>
            <a:fillRect/>
          </a:stretch>
        </p:blipFill>
        <p:spPr>
          <a:xfrm>
            <a:off x="462555" y="6108278"/>
            <a:ext cx="2317715" cy="360533"/>
          </a:xfrm>
          <a:prstGeom prst="rect">
            <a:avLst/>
          </a:prstGeom>
        </p:spPr>
      </p:pic>
    </p:spTree>
    <p:extLst>
      <p:ext uri="{BB962C8B-B14F-4D97-AF65-F5344CB8AC3E}">
        <p14:creationId xmlns:p14="http://schemas.microsoft.com/office/powerpoint/2010/main" val="127414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7933D3-0A5E-2141-AFD9-9BEF932B3AB7}"/>
              </a:ext>
            </a:extLst>
          </p:cNvPr>
          <p:cNvSpPr/>
          <p:nvPr userDrawn="1"/>
        </p:nvSpPr>
        <p:spPr>
          <a:xfrm>
            <a:off x="0" y="1"/>
            <a:ext cx="12192000" cy="176934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091E0A-35E3-8047-B62E-E7DB7B1319E2}"/>
              </a:ext>
            </a:extLst>
          </p:cNvPr>
          <p:cNvSpPr>
            <a:spLocks noGrp="1"/>
          </p:cNvSpPr>
          <p:nvPr>
            <p:ph type="title"/>
          </p:nvPr>
        </p:nvSpPr>
        <p:spPr>
          <a:xfrm>
            <a:off x="838200" y="424695"/>
            <a:ext cx="10515600" cy="1325563"/>
          </a:xfrm>
          <a:prstGeom prst="rect">
            <a:avLst/>
          </a:prstGeom>
        </p:spPr>
        <p:txBody>
          <a:bodyPr>
            <a:normAutofit/>
          </a:bodyPr>
          <a:lstStyle>
            <a:lvl1pPr>
              <a:defRPr sz="2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5CB8C75-089E-284F-BF0C-EB78761405BD}"/>
              </a:ext>
            </a:extLst>
          </p:cNvPr>
          <p:cNvSpPr>
            <a:spLocks noGrp="1"/>
          </p:cNvSpPr>
          <p:nvPr>
            <p:ph idx="1"/>
          </p:nvPr>
        </p:nvSpPr>
        <p:spPr>
          <a:xfrm>
            <a:off x="838200" y="1979543"/>
            <a:ext cx="10515600" cy="4741931"/>
          </a:xfrm>
          <a:prstGeom prst="rect">
            <a:avLst/>
          </a:prstGeom>
        </p:spPr>
        <p:txBody>
          <a:bodyPr/>
          <a:lstStyle>
            <a:lvl1pPr>
              <a:defRPr sz="1800"/>
            </a:lvl1pPr>
            <a:lvl2pPr>
              <a:defRPr sz="1600"/>
            </a:lvl2pPr>
            <a:lvl3pPr>
              <a:defRPr sz="1400"/>
            </a:lvl3pPr>
            <a:lvl4pPr>
              <a:defRPr sz="12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941CA1-C3B8-0745-8AFD-4A7A6D44D2B1}"/>
              </a:ext>
            </a:extLst>
          </p:cNvPr>
          <p:cNvSpPr>
            <a:spLocks noGrp="1"/>
          </p:cNvSpPr>
          <p:nvPr>
            <p:ph type="sldNum" sz="quarter" idx="12"/>
          </p:nvPr>
        </p:nvSpPr>
        <p:spPr>
          <a:xfrm>
            <a:off x="8610600" y="6356350"/>
            <a:ext cx="2743200" cy="365125"/>
          </a:xfrm>
          <a:prstGeom prst="rect">
            <a:avLst/>
          </a:prstGeom>
        </p:spPr>
        <p:txBody>
          <a:bodyPr/>
          <a:lstStyle/>
          <a:p>
            <a:fld id="{262BAFDC-492D-CB4D-B02A-4A44B4604C8A}" type="slidenum">
              <a:rPr lang="en-US" smtClean="0"/>
              <a:t>‹#›</a:t>
            </a:fld>
            <a:endParaRPr lang="en-US"/>
          </a:p>
        </p:txBody>
      </p:sp>
      <p:pic>
        <p:nvPicPr>
          <p:cNvPr id="12" name="Picture 11">
            <a:extLst>
              <a:ext uri="{FF2B5EF4-FFF2-40B4-BE49-F238E27FC236}">
                <a16:creationId xmlns:a16="http://schemas.microsoft.com/office/drawing/2014/main" id="{72A89C11-0AE8-C940-98FB-4215A5296D2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05400" y="3180576"/>
            <a:ext cx="7086600" cy="3683000"/>
          </a:xfrm>
          <a:prstGeom prst="rect">
            <a:avLst/>
          </a:prstGeom>
        </p:spPr>
      </p:pic>
    </p:spTree>
    <p:extLst>
      <p:ext uri="{BB962C8B-B14F-4D97-AF65-F5344CB8AC3E}">
        <p14:creationId xmlns:p14="http://schemas.microsoft.com/office/powerpoint/2010/main" val="347988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7933D3-0A5E-2141-AFD9-9BEF932B3AB7}"/>
              </a:ext>
            </a:extLst>
          </p:cNvPr>
          <p:cNvSpPr/>
          <p:nvPr userDrawn="1"/>
        </p:nvSpPr>
        <p:spPr>
          <a:xfrm>
            <a:off x="0" y="1"/>
            <a:ext cx="12192000" cy="176934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CB8C75-089E-284F-BF0C-EB78761405BD}"/>
              </a:ext>
            </a:extLst>
          </p:cNvPr>
          <p:cNvSpPr>
            <a:spLocks noGrp="1"/>
          </p:cNvSpPr>
          <p:nvPr>
            <p:ph idx="1"/>
          </p:nvPr>
        </p:nvSpPr>
        <p:spPr>
          <a:xfrm>
            <a:off x="838200" y="1979543"/>
            <a:ext cx="10515600" cy="4741931"/>
          </a:xfrm>
          <a:prstGeom prst="rect">
            <a:avLst/>
          </a:prstGeom>
        </p:spPr>
        <p:txBody>
          <a:bodyPr/>
          <a:lstStyle>
            <a:lvl1pPr>
              <a:defRPr sz="1800"/>
            </a:lvl1pPr>
            <a:lvl2pPr>
              <a:defRPr sz="1600"/>
            </a:lvl2pPr>
            <a:lvl3pPr>
              <a:defRPr sz="1400"/>
            </a:lvl3pPr>
            <a:lvl4pPr>
              <a:defRPr sz="12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941CA1-C3B8-0745-8AFD-4A7A6D44D2B1}"/>
              </a:ext>
            </a:extLst>
          </p:cNvPr>
          <p:cNvSpPr>
            <a:spLocks noGrp="1"/>
          </p:cNvSpPr>
          <p:nvPr>
            <p:ph type="sldNum" sz="quarter" idx="12"/>
          </p:nvPr>
        </p:nvSpPr>
        <p:spPr>
          <a:xfrm>
            <a:off x="8610600" y="6356350"/>
            <a:ext cx="2743200" cy="365125"/>
          </a:xfrm>
          <a:prstGeom prst="rect">
            <a:avLst/>
          </a:prstGeom>
        </p:spPr>
        <p:txBody>
          <a:bodyPr/>
          <a:lstStyle/>
          <a:p>
            <a:fld id="{262BAFDC-492D-CB4D-B02A-4A44B4604C8A}" type="slidenum">
              <a:rPr lang="en-US" smtClean="0"/>
              <a:t>‹#›</a:t>
            </a:fld>
            <a:endParaRPr lang="en-US"/>
          </a:p>
        </p:txBody>
      </p:sp>
      <p:sp>
        <p:nvSpPr>
          <p:cNvPr id="10" name="Title 1">
            <a:extLst>
              <a:ext uri="{FF2B5EF4-FFF2-40B4-BE49-F238E27FC236}">
                <a16:creationId xmlns:a16="http://schemas.microsoft.com/office/drawing/2014/main" id="{A703AEF7-F590-D544-8496-ABE8662B6EF0}"/>
              </a:ext>
            </a:extLst>
          </p:cNvPr>
          <p:cNvSpPr>
            <a:spLocks noGrp="1"/>
          </p:cNvSpPr>
          <p:nvPr>
            <p:ph type="title"/>
          </p:nvPr>
        </p:nvSpPr>
        <p:spPr>
          <a:xfrm>
            <a:off x="838200" y="424695"/>
            <a:ext cx="10515600" cy="1325563"/>
          </a:xfrm>
          <a:prstGeom prst="rect">
            <a:avLst/>
          </a:prstGeom>
        </p:spPr>
        <p:txBody>
          <a:bodyPr>
            <a:normAutofit/>
          </a:bodyPr>
          <a:lstStyle>
            <a:lvl1pPr>
              <a:defRPr sz="2800">
                <a:solidFill>
                  <a:schemeClr val="bg1"/>
                </a:solidFill>
              </a:defRPr>
            </a:lvl1pPr>
          </a:lstStyle>
          <a:p>
            <a:r>
              <a:rPr lang="en-US" dirty="0"/>
              <a:t>Click to edit Master title style</a:t>
            </a:r>
          </a:p>
        </p:txBody>
      </p:sp>
      <p:pic>
        <p:nvPicPr>
          <p:cNvPr id="14" name="Picture 13">
            <a:extLst>
              <a:ext uri="{FF2B5EF4-FFF2-40B4-BE49-F238E27FC236}">
                <a16:creationId xmlns:a16="http://schemas.microsoft.com/office/drawing/2014/main" id="{E4A6181F-FF53-BB40-8818-DD44D00F33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90100" y="-59459"/>
            <a:ext cx="2501900" cy="1828800"/>
          </a:xfrm>
          <a:prstGeom prst="rect">
            <a:avLst/>
          </a:prstGeom>
        </p:spPr>
      </p:pic>
    </p:spTree>
    <p:extLst>
      <p:ext uri="{BB962C8B-B14F-4D97-AF65-F5344CB8AC3E}">
        <p14:creationId xmlns:p14="http://schemas.microsoft.com/office/powerpoint/2010/main" val="2635494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F941CA1-C3B8-0745-8AFD-4A7A6D44D2B1}"/>
              </a:ext>
            </a:extLst>
          </p:cNvPr>
          <p:cNvSpPr>
            <a:spLocks noGrp="1"/>
          </p:cNvSpPr>
          <p:nvPr>
            <p:ph type="sldNum" sz="quarter" idx="12"/>
          </p:nvPr>
        </p:nvSpPr>
        <p:spPr>
          <a:xfrm>
            <a:off x="8610600" y="6356350"/>
            <a:ext cx="2743200" cy="365125"/>
          </a:xfrm>
          <a:prstGeom prst="rect">
            <a:avLst/>
          </a:prstGeom>
        </p:spPr>
        <p:txBody>
          <a:bodyPr/>
          <a:lstStyle/>
          <a:p>
            <a:fld id="{262BAFDC-492D-CB4D-B02A-4A44B4604C8A}" type="slidenum">
              <a:rPr lang="en-US" smtClean="0"/>
              <a:t>‹#›</a:t>
            </a:fld>
            <a:endParaRPr lang="en-US"/>
          </a:p>
        </p:txBody>
      </p:sp>
      <p:sp>
        <p:nvSpPr>
          <p:cNvPr id="11" name="Content Placeholder 2">
            <a:extLst>
              <a:ext uri="{FF2B5EF4-FFF2-40B4-BE49-F238E27FC236}">
                <a16:creationId xmlns:a16="http://schemas.microsoft.com/office/drawing/2014/main" id="{61435897-19FB-8A47-B753-A3F4E087F40C}"/>
              </a:ext>
            </a:extLst>
          </p:cNvPr>
          <p:cNvSpPr>
            <a:spLocks noGrp="1"/>
          </p:cNvSpPr>
          <p:nvPr>
            <p:ph idx="1"/>
          </p:nvPr>
        </p:nvSpPr>
        <p:spPr>
          <a:xfrm>
            <a:off x="838200" y="1979543"/>
            <a:ext cx="10515600" cy="4741931"/>
          </a:xfrm>
          <a:prstGeom prst="rect">
            <a:avLst/>
          </a:prstGeom>
        </p:spPr>
        <p:txBody>
          <a:bodyPr/>
          <a:lstStyle>
            <a:lvl1pPr>
              <a:defRPr sz="1800"/>
            </a:lvl1pPr>
            <a:lvl2pPr>
              <a:defRPr sz="1600"/>
            </a:lvl2pPr>
            <a:lvl3pPr>
              <a:defRPr sz="1400"/>
            </a:lvl3pPr>
            <a:lvl4pPr>
              <a:defRPr sz="12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943BBE4A-0877-944C-9695-21DDE1A2AA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05400" y="3180576"/>
            <a:ext cx="7086600" cy="3683000"/>
          </a:xfrm>
          <a:prstGeom prst="rect">
            <a:avLst/>
          </a:prstGeom>
        </p:spPr>
      </p:pic>
      <p:sp>
        <p:nvSpPr>
          <p:cNvPr id="15" name="Title 1">
            <a:extLst>
              <a:ext uri="{FF2B5EF4-FFF2-40B4-BE49-F238E27FC236}">
                <a16:creationId xmlns:a16="http://schemas.microsoft.com/office/drawing/2014/main" id="{2F31BF77-AE00-1242-BA44-6C474D089F76}"/>
              </a:ext>
            </a:extLst>
          </p:cNvPr>
          <p:cNvSpPr>
            <a:spLocks noGrp="1"/>
          </p:cNvSpPr>
          <p:nvPr>
            <p:ph type="title"/>
          </p:nvPr>
        </p:nvSpPr>
        <p:spPr>
          <a:xfrm>
            <a:off x="838200" y="424695"/>
            <a:ext cx="10515600" cy="1325563"/>
          </a:xfrm>
          <a:prstGeom prst="rect">
            <a:avLst/>
          </a:prstGeom>
        </p:spPr>
        <p:txBody>
          <a:bodyPr>
            <a:normAutofit/>
          </a:bodyPr>
          <a:lstStyle>
            <a:lvl1pPr>
              <a:defRPr sz="2800">
                <a:solidFill>
                  <a:schemeClr val="accent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396215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09F5A4F-D933-A144-B5A8-E90EFA9B2838}"/>
              </a:ext>
            </a:extLst>
          </p:cNvPr>
          <p:cNvSpPr>
            <a:spLocks noGrp="1"/>
          </p:cNvSpPr>
          <p:nvPr>
            <p:ph type="pic" sz="quarter" idx="13"/>
          </p:nvPr>
        </p:nvSpPr>
        <p:spPr>
          <a:xfrm>
            <a:off x="7251700" y="-1"/>
            <a:ext cx="4940300" cy="6356351"/>
          </a:xfrm>
          <a:prstGeom prst="rect">
            <a:avLst/>
          </a:prstGeom>
        </p:spPr>
        <p:txBody>
          <a:bodyPr/>
          <a:lstStyle/>
          <a:p>
            <a:endParaRPr lang="en-US"/>
          </a:p>
        </p:txBody>
      </p:sp>
      <p:sp>
        <p:nvSpPr>
          <p:cNvPr id="8" name="Rectangle 7">
            <a:extLst>
              <a:ext uri="{FF2B5EF4-FFF2-40B4-BE49-F238E27FC236}">
                <a16:creationId xmlns:a16="http://schemas.microsoft.com/office/drawing/2014/main" id="{CDA3367F-E06A-B44B-8B81-07500C4CB23A}"/>
              </a:ext>
            </a:extLst>
          </p:cNvPr>
          <p:cNvSpPr/>
          <p:nvPr userDrawn="1"/>
        </p:nvSpPr>
        <p:spPr>
          <a:xfrm>
            <a:off x="7251698" y="6356350"/>
            <a:ext cx="4940301" cy="52308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D32257B-C490-AB4E-88D4-2979F71B813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251698" y="6356350"/>
            <a:ext cx="4991102" cy="523079"/>
          </a:xfrm>
          <a:prstGeom prst="rect">
            <a:avLst/>
          </a:prstGeom>
        </p:spPr>
      </p:pic>
      <p:sp>
        <p:nvSpPr>
          <p:cNvPr id="2" name="Title 1">
            <a:extLst>
              <a:ext uri="{FF2B5EF4-FFF2-40B4-BE49-F238E27FC236}">
                <a16:creationId xmlns:a16="http://schemas.microsoft.com/office/drawing/2014/main" id="{826FEB6D-8189-8641-8F08-BA2ABC003E5D}"/>
              </a:ext>
            </a:extLst>
          </p:cNvPr>
          <p:cNvSpPr>
            <a:spLocks noGrp="1"/>
          </p:cNvSpPr>
          <p:nvPr>
            <p:ph type="title"/>
          </p:nvPr>
        </p:nvSpPr>
        <p:spPr>
          <a:xfrm>
            <a:off x="838200" y="365125"/>
            <a:ext cx="5905500" cy="1325563"/>
          </a:xfrm>
          <a:prstGeom prst="rect">
            <a:avLst/>
          </a:prstGeom>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860CD08-6C04-7A41-BF25-E80EB1CD684F}"/>
              </a:ext>
            </a:extLst>
          </p:cNvPr>
          <p:cNvSpPr>
            <a:spLocks noGrp="1"/>
          </p:cNvSpPr>
          <p:nvPr>
            <p:ph sz="half" idx="1"/>
          </p:nvPr>
        </p:nvSpPr>
        <p:spPr>
          <a:xfrm>
            <a:off x="838200" y="1825625"/>
            <a:ext cx="5905500" cy="406717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93806C1-98B6-AD4E-8AD0-3AF139A4849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62BAFDC-492D-CB4D-B02A-4A44B4604C8A}" type="slidenum">
              <a:rPr lang="en-US" smtClean="0"/>
              <a:pPr/>
              <a:t>‹#›</a:t>
            </a:fld>
            <a:endParaRPr lang="en-US" dirty="0"/>
          </a:p>
        </p:txBody>
      </p:sp>
    </p:spTree>
    <p:extLst>
      <p:ext uri="{BB962C8B-B14F-4D97-AF65-F5344CB8AC3E}">
        <p14:creationId xmlns:p14="http://schemas.microsoft.com/office/powerpoint/2010/main" val="2513267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09F5A4F-D933-A144-B5A8-E90EFA9B2838}"/>
              </a:ext>
            </a:extLst>
          </p:cNvPr>
          <p:cNvSpPr>
            <a:spLocks noGrp="1"/>
          </p:cNvSpPr>
          <p:nvPr>
            <p:ph type="pic" sz="quarter" idx="13"/>
          </p:nvPr>
        </p:nvSpPr>
        <p:spPr>
          <a:xfrm>
            <a:off x="7251700" y="0"/>
            <a:ext cx="4940300" cy="6356350"/>
          </a:xfrm>
          <a:prstGeom prst="rect">
            <a:avLst/>
          </a:prstGeom>
        </p:spPr>
        <p:txBody>
          <a:bodyPr/>
          <a:lstStyle/>
          <a:p>
            <a:endParaRPr lang="en-US"/>
          </a:p>
        </p:txBody>
      </p:sp>
      <p:pic>
        <p:nvPicPr>
          <p:cNvPr id="4" name="Picture 3">
            <a:extLst>
              <a:ext uri="{FF2B5EF4-FFF2-40B4-BE49-F238E27FC236}">
                <a16:creationId xmlns:a16="http://schemas.microsoft.com/office/drawing/2014/main" id="{EE557DB7-8B47-0F45-B8BA-BB6514C6DBC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356350"/>
            <a:ext cx="12211706" cy="501650"/>
          </a:xfrm>
          <a:prstGeom prst="rect">
            <a:avLst/>
          </a:prstGeom>
        </p:spPr>
      </p:pic>
      <p:sp>
        <p:nvSpPr>
          <p:cNvPr id="2" name="Title 1">
            <a:extLst>
              <a:ext uri="{FF2B5EF4-FFF2-40B4-BE49-F238E27FC236}">
                <a16:creationId xmlns:a16="http://schemas.microsoft.com/office/drawing/2014/main" id="{826FEB6D-8189-8641-8F08-BA2ABC003E5D}"/>
              </a:ext>
            </a:extLst>
          </p:cNvPr>
          <p:cNvSpPr>
            <a:spLocks noGrp="1"/>
          </p:cNvSpPr>
          <p:nvPr>
            <p:ph type="title"/>
          </p:nvPr>
        </p:nvSpPr>
        <p:spPr>
          <a:xfrm>
            <a:off x="838200" y="365125"/>
            <a:ext cx="5905500" cy="1325563"/>
          </a:xfrm>
          <a:prstGeom prst="rect">
            <a:avLst/>
          </a:prstGeom>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860CD08-6C04-7A41-BF25-E80EB1CD684F}"/>
              </a:ext>
            </a:extLst>
          </p:cNvPr>
          <p:cNvSpPr>
            <a:spLocks noGrp="1"/>
          </p:cNvSpPr>
          <p:nvPr>
            <p:ph sz="half" idx="1"/>
          </p:nvPr>
        </p:nvSpPr>
        <p:spPr>
          <a:xfrm>
            <a:off x="838200" y="1825625"/>
            <a:ext cx="5905500" cy="406717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93806C1-98B6-AD4E-8AD0-3AF139A4849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62BAFDC-492D-CB4D-B02A-4A44B4604C8A}" type="slidenum">
              <a:rPr lang="en-US" smtClean="0"/>
              <a:pPr/>
              <a:t>‹#›</a:t>
            </a:fld>
            <a:endParaRPr lang="en-US" dirty="0"/>
          </a:p>
        </p:txBody>
      </p:sp>
    </p:spTree>
    <p:extLst>
      <p:ext uri="{BB962C8B-B14F-4D97-AF65-F5344CB8AC3E}">
        <p14:creationId xmlns:p14="http://schemas.microsoft.com/office/powerpoint/2010/main" val="3731249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3">
    <p:spTree>
      <p:nvGrpSpPr>
        <p:cNvPr id="1" name=""/>
        <p:cNvGrpSpPr/>
        <p:nvPr/>
      </p:nvGrpSpPr>
      <p:grpSpPr>
        <a:xfrm>
          <a:off x="0" y="0"/>
          <a:ext cx="0" cy="0"/>
          <a:chOff x="0" y="0"/>
          <a:chExt cx="0" cy="0"/>
        </a:xfrm>
      </p:grpSpPr>
      <p:sp>
        <p:nvSpPr>
          <p:cNvPr id="11" name="Picture Placeholder 12">
            <a:extLst>
              <a:ext uri="{FF2B5EF4-FFF2-40B4-BE49-F238E27FC236}">
                <a16:creationId xmlns:a16="http://schemas.microsoft.com/office/drawing/2014/main" id="{CC366260-8083-2548-BA95-D85664324D3F}"/>
              </a:ext>
            </a:extLst>
          </p:cNvPr>
          <p:cNvSpPr>
            <a:spLocks noGrp="1"/>
          </p:cNvSpPr>
          <p:nvPr>
            <p:ph type="pic" sz="quarter" idx="13"/>
          </p:nvPr>
        </p:nvSpPr>
        <p:spPr>
          <a:xfrm>
            <a:off x="0" y="0"/>
            <a:ext cx="12192000" cy="6858000"/>
          </a:xfrm>
          <a:prstGeom prst="rect">
            <a:avLst/>
          </a:prstGeom>
        </p:spPr>
        <p:txBody>
          <a:bodyPr/>
          <a:lstStyle/>
          <a:p>
            <a:endParaRPr lang="en-US"/>
          </a:p>
        </p:txBody>
      </p:sp>
      <p:sp>
        <p:nvSpPr>
          <p:cNvPr id="7" name="Title 1">
            <a:extLst>
              <a:ext uri="{FF2B5EF4-FFF2-40B4-BE49-F238E27FC236}">
                <a16:creationId xmlns:a16="http://schemas.microsoft.com/office/drawing/2014/main" id="{CF71EE2B-514B-9D42-80E4-8AB43D2CAD24}"/>
              </a:ext>
            </a:extLst>
          </p:cNvPr>
          <p:cNvSpPr>
            <a:spLocks noGrp="1"/>
          </p:cNvSpPr>
          <p:nvPr>
            <p:ph type="ctrTitle" hasCustomPrompt="1"/>
          </p:nvPr>
        </p:nvSpPr>
        <p:spPr>
          <a:xfrm>
            <a:off x="354720" y="1984763"/>
            <a:ext cx="3699523" cy="2078528"/>
          </a:xfrm>
          <a:prstGeom prst="rect">
            <a:avLst/>
          </a:prstGeom>
        </p:spPr>
        <p:txBody>
          <a:bodyPr anchor="b">
            <a:normAutofit/>
          </a:bodyPr>
          <a:lstStyle>
            <a:lvl1pPr algn="l">
              <a:defRPr sz="3600">
                <a:solidFill>
                  <a:schemeClr val="bg1"/>
                </a:solidFill>
              </a:defRPr>
            </a:lvl1pPr>
          </a:lstStyle>
          <a:p>
            <a:r>
              <a:rPr lang="en-US" dirty="0"/>
              <a:t>Click to edit Master </a:t>
            </a:r>
            <a:br>
              <a:rPr lang="en-US" dirty="0"/>
            </a:br>
            <a:r>
              <a:rPr lang="en-US" dirty="0"/>
              <a:t>title style</a:t>
            </a:r>
          </a:p>
        </p:txBody>
      </p:sp>
      <p:pic>
        <p:nvPicPr>
          <p:cNvPr id="10" name="Picture 9">
            <a:extLst>
              <a:ext uri="{FF2B5EF4-FFF2-40B4-BE49-F238E27FC236}">
                <a16:creationId xmlns:a16="http://schemas.microsoft.com/office/drawing/2014/main" id="{5092ABCC-341C-7248-8E34-542281419E7A}"/>
              </a:ext>
            </a:extLst>
          </p:cNvPr>
          <p:cNvPicPr>
            <a:picLocks noChangeAspect="1"/>
          </p:cNvPicPr>
          <p:nvPr userDrawn="1"/>
        </p:nvPicPr>
        <p:blipFill>
          <a:blip r:embed="rId2"/>
          <a:stretch>
            <a:fillRect/>
          </a:stretch>
        </p:blipFill>
        <p:spPr>
          <a:xfrm>
            <a:off x="462555" y="600107"/>
            <a:ext cx="2317715" cy="360533"/>
          </a:xfrm>
          <a:prstGeom prst="rect">
            <a:avLst/>
          </a:prstGeom>
        </p:spPr>
      </p:pic>
    </p:spTree>
    <p:extLst>
      <p:ext uri="{BB962C8B-B14F-4D97-AF65-F5344CB8AC3E}">
        <p14:creationId xmlns:p14="http://schemas.microsoft.com/office/powerpoint/2010/main" val="2020675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759110-4A05-384F-AB36-84C6013E6A3D}"/>
              </a:ext>
            </a:extLst>
          </p:cNvPr>
          <p:cNvSpPr/>
          <p:nvPr userDrawn="1"/>
        </p:nvSpPr>
        <p:spPr>
          <a:xfrm>
            <a:off x="0" y="0"/>
            <a:ext cx="12192000" cy="685800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8" name="Picture 7">
            <a:extLst>
              <a:ext uri="{FF2B5EF4-FFF2-40B4-BE49-F238E27FC236}">
                <a16:creationId xmlns:a16="http://schemas.microsoft.com/office/drawing/2014/main" id="{B4AC8618-8D60-CB4D-9EF8-7CB2040387D0}"/>
              </a:ext>
            </a:extLst>
          </p:cNvPr>
          <p:cNvPicPr>
            <a:picLocks noChangeAspect="1"/>
          </p:cNvPicPr>
          <p:nvPr userDrawn="1"/>
        </p:nvPicPr>
        <p:blipFill>
          <a:blip r:embed="rId2"/>
          <a:stretch>
            <a:fillRect/>
          </a:stretch>
        </p:blipFill>
        <p:spPr>
          <a:xfrm>
            <a:off x="4141047" y="3124897"/>
            <a:ext cx="3909907" cy="608207"/>
          </a:xfrm>
          <a:prstGeom prst="rect">
            <a:avLst/>
          </a:prstGeom>
        </p:spPr>
      </p:pic>
    </p:spTree>
    <p:extLst>
      <p:ext uri="{BB962C8B-B14F-4D97-AF65-F5344CB8AC3E}">
        <p14:creationId xmlns:p14="http://schemas.microsoft.com/office/powerpoint/2010/main" val="3572204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4E13D-E3F0-4F82-8B3E-2AEE401B67CF}" type="datetime1">
              <a:rPr lang="en-US" smtClean="0"/>
              <a:t>2/13/2020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37C728-5218-8E41-BD52-95328715D22E}" type="slidenum">
              <a:rPr lang="en-US" smtClean="0"/>
              <a:t>‹#›</a:t>
            </a:fld>
            <a:endParaRPr lang="en-US" dirty="0"/>
          </a:p>
        </p:txBody>
      </p:sp>
    </p:spTree>
    <p:extLst>
      <p:ext uri="{BB962C8B-B14F-4D97-AF65-F5344CB8AC3E}">
        <p14:creationId xmlns:p14="http://schemas.microsoft.com/office/powerpoint/2010/main" val="310948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07BD2F-A8AB-7B43-8D92-09290F4304DE}"/>
              </a:ext>
            </a:extLst>
          </p:cNvPr>
          <p:cNvSpPr/>
          <p:nvPr userDrawn="1"/>
        </p:nvSpPr>
        <p:spPr>
          <a:xfrm>
            <a:off x="-4443" y="0"/>
            <a:ext cx="4960006" cy="685800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962A789-BF4D-224E-B11F-6B399E03C26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955563" y="0"/>
            <a:ext cx="7236438" cy="6858000"/>
          </a:xfrm>
          <a:prstGeom prst="rect">
            <a:avLst/>
          </a:prstGeom>
        </p:spPr>
      </p:pic>
      <p:sp>
        <p:nvSpPr>
          <p:cNvPr id="7" name="Title 1">
            <a:extLst>
              <a:ext uri="{FF2B5EF4-FFF2-40B4-BE49-F238E27FC236}">
                <a16:creationId xmlns:a16="http://schemas.microsoft.com/office/drawing/2014/main" id="{CF71EE2B-514B-9D42-80E4-8AB43D2CAD24}"/>
              </a:ext>
            </a:extLst>
          </p:cNvPr>
          <p:cNvSpPr>
            <a:spLocks noGrp="1"/>
          </p:cNvSpPr>
          <p:nvPr>
            <p:ph type="ctrTitle" hasCustomPrompt="1"/>
          </p:nvPr>
        </p:nvSpPr>
        <p:spPr>
          <a:xfrm>
            <a:off x="354720" y="1984763"/>
            <a:ext cx="3699523" cy="2078528"/>
          </a:xfrm>
          <a:prstGeom prst="rect">
            <a:avLst/>
          </a:prstGeom>
        </p:spPr>
        <p:txBody>
          <a:bodyPr anchor="b">
            <a:normAutofit/>
          </a:bodyPr>
          <a:lstStyle>
            <a:lvl1pPr algn="l">
              <a:defRPr sz="3600">
                <a:solidFill>
                  <a:schemeClr val="bg1"/>
                </a:solidFill>
              </a:defRPr>
            </a:lvl1pPr>
          </a:lstStyle>
          <a:p>
            <a:r>
              <a:rPr lang="en-US" dirty="0"/>
              <a:t>Click to edit Master </a:t>
            </a:r>
            <a:br>
              <a:rPr lang="en-US" dirty="0"/>
            </a:br>
            <a:r>
              <a:rPr lang="en-US" dirty="0"/>
              <a:t>title style</a:t>
            </a:r>
          </a:p>
        </p:txBody>
      </p:sp>
      <p:sp>
        <p:nvSpPr>
          <p:cNvPr id="8" name="Subtitle 2">
            <a:extLst>
              <a:ext uri="{FF2B5EF4-FFF2-40B4-BE49-F238E27FC236}">
                <a16:creationId xmlns:a16="http://schemas.microsoft.com/office/drawing/2014/main" id="{336070D6-7920-8742-99EC-5A781BE18ECA}"/>
              </a:ext>
            </a:extLst>
          </p:cNvPr>
          <p:cNvSpPr>
            <a:spLocks noGrp="1"/>
          </p:cNvSpPr>
          <p:nvPr>
            <p:ph type="subTitle" idx="1"/>
          </p:nvPr>
        </p:nvSpPr>
        <p:spPr>
          <a:xfrm>
            <a:off x="371345" y="4159821"/>
            <a:ext cx="3699523" cy="1038777"/>
          </a:xfrm>
          <a:prstGeom prst="rect">
            <a:avLst/>
          </a:prstGeo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5092ABCC-341C-7248-8E34-542281419E7A}"/>
              </a:ext>
            </a:extLst>
          </p:cNvPr>
          <p:cNvPicPr>
            <a:picLocks noChangeAspect="1"/>
          </p:cNvPicPr>
          <p:nvPr userDrawn="1"/>
        </p:nvPicPr>
        <p:blipFill>
          <a:blip r:embed="rId3"/>
          <a:stretch>
            <a:fillRect/>
          </a:stretch>
        </p:blipFill>
        <p:spPr>
          <a:xfrm>
            <a:off x="462555" y="600107"/>
            <a:ext cx="2317715" cy="360533"/>
          </a:xfrm>
          <a:prstGeom prst="rect">
            <a:avLst/>
          </a:prstGeom>
        </p:spPr>
      </p:pic>
    </p:spTree>
    <p:extLst>
      <p:ext uri="{BB962C8B-B14F-4D97-AF65-F5344CB8AC3E}">
        <p14:creationId xmlns:p14="http://schemas.microsoft.com/office/powerpoint/2010/main" val="44798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82AF25-4275-3F46-B8CA-C6A24024FF71}"/>
              </a:ext>
            </a:extLst>
          </p:cNvPr>
          <p:cNvPicPr>
            <a:picLocks noChangeAspect="1"/>
          </p:cNvPicPr>
          <p:nvPr userDrawn="1"/>
        </p:nvPicPr>
        <p:blipFill rotWithShape="1">
          <a:blip r:embed="rId2"/>
          <a:srcRect t="18835" b="26751"/>
          <a:stretch/>
        </p:blipFill>
        <p:spPr>
          <a:xfrm>
            <a:off x="0" y="0"/>
            <a:ext cx="12192000" cy="4470399"/>
          </a:xfrm>
          <a:prstGeom prst="rect">
            <a:avLst/>
          </a:prstGeom>
        </p:spPr>
      </p:pic>
      <p:sp>
        <p:nvSpPr>
          <p:cNvPr id="9" name="Rectangle 8">
            <a:extLst>
              <a:ext uri="{FF2B5EF4-FFF2-40B4-BE49-F238E27FC236}">
                <a16:creationId xmlns:a16="http://schemas.microsoft.com/office/drawing/2014/main" id="{B7C262B9-3D32-A345-B686-B5938C2D1491}"/>
              </a:ext>
            </a:extLst>
          </p:cNvPr>
          <p:cNvSpPr/>
          <p:nvPr userDrawn="1"/>
        </p:nvSpPr>
        <p:spPr>
          <a:xfrm>
            <a:off x="0" y="4470401"/>
            <a:ext cx="12192000" cy="2387600"/>
          </a:xfrm>
          <a:prstGeom prst="rect">
            <a:avLst/>
          </a:prstGeom>
          <a:solidFill>
            <a:srgbClr val="245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E65B86DE-25F1-DF42-B209-0019C35EC69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3928" t="2520" b="13551"/>
          <a:stretch/>
        </p:blipFill>
        <p:spPr>
          <a:xfrm>
            <a:off x="-14459" y="4470400"/>
            <a:ext cx="6082750" cy="2387600"/>
          </a:xfrm>
          <a:prstGeom prst="rect">
            <a:avLst/>
          </a:prstGeom>
        </p:spPr>
      </p:pic>
      <p:sp>
        <p:nvSpPr>
          <p:cNvPr id="10" name="Title 1">
            <a:extLst>
              <a:ext uri="{FF2B5EF4-FFF2-40B4-BE49-F238E27FC236}">
                <a16:creationId xmlns:a16="http://schemas.microsoft.com/office/drawing/2014/main" id="{E32D002B-C9C4-9A4B-9D0D-2936FB142FFD}"/>
              </a:ext>
            </a:extLst>
          </p:cNvPr>
          <p:cNvSpPr>
            <a:spLocks noGrp="1"/>
          </p:cNvSpPr>
          <p:nvPr>
            <p:ph type="ctrTitle"/>
          </p:nvPr>
        </p:nvSpPr>
        <p:spPr>
          <a:xfrm>
            <a:off x="4880238" y="4831424"/>
            <a:ext cx="6841861" cy="867123"/>
          </a:xfrm>
          <a:prstGeom prst="rect">
            <a:avLst/>
          </a:prstGeom>
        </p:spPr>
        <p:txBody>
          <a:bodyPr anchor="t">
            <a:noAutofit/>
          </a:bodyPr>
          <a:lstStyle>
            <a:lvl1pPr algn="l">
              <a:defRPr sz="3600">
                <a:solidFill>
                  <a:schemeClr val="bg1"/>
                </a:solidFill>
              </a:defRPr>
            </a:lvl1pPr>
          </a:lstStyle>
          <a:p>
            <a:r>
              <a:rPr lang="en-US" dirty="0"/>
              <a:t>Click to edit Master title style</a:t>
            </a:r>
          </a:p>
        </p:txBody>
      </p:sp>
      <p:sp>
        <p:nvSpPr>
          <p:cNvPr id="12" name="Subtitle 2">
            <a:extLst>
              <a:ext uri="{FF2B5EF4-FFF2-40B4-BE49-F238E27FC236}">
                <a16:creationId xmlns:a16="http://schemas.microsoft.com/office/drawing/2014/main" id="{B73E9337-8CBC-884D-9720-2A957246F060}"/>
              </a:ext>
            </a:extLst>
          </p:cNvPr>
          <p:cNvSpPr>
            <a:spLocks noGrp="1"/>
          </p:cNvSpPr>
          <p:nvPr>
            <p:ph type="subTitle" idx="1"/>
          </p:nvPr>
        </p:nvSpPr>
        <p:spPr>
          <a:xfrm>
            <a:off x="4880238" y="5486140"/>
            <a:ext cx="6841861" cy="503500"/>
          </a:xfrm>
          <a:prstGeom prst="rect">
            <a:avLst/>
          </a:prstGeom>
        </p:spPr>
        <p:txBody>
          <a:bodyPr anchor="t">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7CC61C73-7279-2A42-9FB0-5B1760CE3ED7}"/>
              </a:ext>
            </a:extLst>
          </p:cNvPr>
          <p:cNvPicPr>
            <a:picLocks noChangeAspect="1"/>
          </p:cNvPicPr>
          <p:nvPr userDrawn="1"/>
        </p:nvPicPr>
        <p:blipFill>
          <a:blip r:embed="rId4"/>
          <a:stretch>
            <a:fillRect/>
          </a:stretch>
        </p:blipFill>
        <p:spPr>
          <a:xfrm>
            <a:off x="462555" y="6108278"/>
            <a:ext cx="2317715" cy="360533"/>
          </a:xfrm>
          <a:prstGeom prst="rect">
            <a:avLst/>
          </a:prstGeom>
        </p:spPr>
      </p:pic>
    </p:spTree>
    <p:extLst>
      <p:ext uri="{BB962C8B-B14F-4D97-AF65-F5344CB8AC3E}">
        <p14:creationId xmlns:p14="http://schemas.microsoft.com/office/powerpoint/2010/main" val="351402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234DC1-2E79-3E48-A720-5E9E02FE87E3}"/>
              </a:ext>
            </a:extLst>
          </p:cNvPr>
          <p:cNvPicPr>
            <a:picLocks noChangeAspect="1"/>
          </p:cNvPicPr>
          <p:nvPr userDrawn="1"/>
        </p:nvPicPr>
        <p:blipFill rotWithShape="1">
          <a:blip r:embed="rId2"/>
          <a:srcRect l="-1273" t="397" r="5251" b="3977"/>
          <a:stretch/>
        </p:blipFill>
        <p:spPr>
          <a:xfrm>
            <a:off x="1972590" y="0"/>
            <a:ext cx="10219410" cy="6858000"/>
          </a:xfrm>
          <a:prstGeom prst="rect">
            <a:avLst/>
          </a:prstGeom>
        </p:spPr>
      </p:pic>
      <p:sp>
        <p:nvSpPr>
          <p:cNvPr id="9" name="Rectangle 8">
            <a:extLst>
              <a:ext uri="{FF2B5EF4-FFF2-40B4-BE49-F238E27FC236}">
                <a16:creationId xmlns:a16="http://schemas.microsoft.com/office/drawing/2014/main" id="{1807BD2F-A8AB-7B43-8D92-09290F4304DE}"/>
              </a:ext>
            </a:extLst>
          </p:cNvPr>
          <p:cNvSpPr/>
          <p:nvPr userDrawn="1"/>
        </p:nvSpPr>
        <p:spPr>
          <a:xfrm>
            <a:off x="-4443" y="0"/>
            <a:ext cx="4960006" cy="6858000"/>
          </a:xfrm>
          <a:prstGeom prst="rect">
            <a:avLst/>
          </a:prstGeom>
          <a:solidFill>
            <a:srgbClr val="245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AF91141-382F-DD4B-8EED-C66B47DB8500}"/>
              </a:ext>
            </a:extLst>
          </p:cNvPr>
          <p:cNvSpPr>
            <a:spLocks noGrp="1"/>
          </p:cNvSpPr>
          <p:nvPr>
            <p:ph type="ctrTitle" hasCustomPrompt="1"/>
          </p:nvPr>
        </p:nvSpPr>
        <p:spPr>
          <a:xfrm>
            <a:off x="354720" y="1984763"/>
            <a:ext cx="3699523" cy="2078528"/>
          </a:xfrm>
          <a:prstGeom prst="rect">
            <a:avLst/>
          </a:prstGeom>
        </p:spPr>
        <p:txBody>
          <a:bodyPr anchor="b">
            <a:normAutofit/>
          </a:bodyPr>
          <a:lstStyle>
            <a:lvl1pPr algn="l">
              <a:defRPr sz="3600">
                <a:solidFill>
                  <a:schemeClr val="bg1"/>
                </a:solidFill>
              </a:defRPr>
            </a:lvl1pPr>
          </a:lstStyle>
          <a:p>
            <a:r>
              <a:rPr lang="en-US" dirty="0"/>
              <a:t>Click to edit Master </a:t>
            </a:r>
            <a:br>
              <a:rPr lang="en-US" dirty="0"/>
            </a:br>
            <a:r>
              <a:rPr lang="en-US" dirty="0"/>
              <a:t>title style</a:t>
            </a:r>
          </a:p>
        </p:txBody>
      </p:sp>
      <p:sp>
        <p:nvSpPr>
          <p:cNvPr id="10" name="Subtitle 2">
            <a:extLst>
              <a:ext uri="{FF2B5EF4-FFF2-40B4-BE49-F238E27FC236}">
                <a16:creationId xmlns:a16="http://schemas.microsoft.com/office/drawing/2014/main" id="{78146838-73F6-5F41-BC5E-6D3D77C06339}"/>
              </a:ext>
            </a:extLst>
          </p:cNvPr>
          <p:cNvSpPr>
            <a:spLocks noGrp="1"/>
          </p:cNvSpPr>
          <p:nvPr>
            <p:ph type="subTitle" idx="1"/>
          </p:nvPr>
        </p:nvSpPr>
        <p:spPr>
          <a:xfrm>
            <a:off x="371345" y="4159821"/>
            <a:ext cx="3699523" cy="1038777"/>
          </a:xfrm>
          <a:prstGeom prst="rect">
            <a:avLst/>
          </a:prstGeo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a:extLst>
              <a:ext uri="{FF2B5EF4-FFF2-40B4-BE49-F238E27FC236}">
                <a16:creationId xmlns:a16="http://schemas.microsoft.com/office/drawing/2014/main" id="{790F591B-FEF9-EC40-83B3-787B64F1F1D8}"/>
              </a:ext>
            </a:extLst>
          </p:cNvPr>
          <p:cNvPicPr>
            <a:picLocks noChangeAspect="1"/>
          </p:cNvPicPr>
          <p:nvPr userDrawn="1"/>
        </p:nvPicPr>
        <p:blipFill>
          <a:blip r:embed="rId3"/>
          <a:stretch>
            <a:fillRect/>
          </a:stretch>
        </p:blipFill>
        <p:spPr>
          <a:xfrm>
            <a:off x="462555" y="600107"/>
            <a:ext cx="2317715" cy="360533"/>
          </a:xfrm>
          <a:prstGeom prst="rect">
            <a:avLst/>
          </a:prstGeom>
        </p:spPr>
      </p:pic>
    </p:spTree>
    <p:extLst>
      <p:ext uri="{BB962C8B-B14F-4D97-AF65-F5344CB8AC3E}">
        <p14:creationId xmlns:p14="http://schemas.microsoft.com/office/powerpoint/2010/main" val="314571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7BF69D-5056-3041-AA91-56FB869C266F}"/>
              </a:ext>
            </a:extLst>
          </p:cNvPr>
          <p:cNvSpPr/>
          <p:nvPr userDrawn="1"/>
        </p:nvSpPr>
        <p:spPr>
          <a:xfrm>
            <a:off x="0" y="4470401"/>
            <a:ext cx="12192000" cy="238760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996152F9-20FC-1942-BFE4-4BA354582F8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3928" t="2520" b="13551"/>
          <a:stretch/>
        </p:blipFill>
        <p:spPr>
          <a:xfrm>
            <a:off x="-14459" y="4470400"/>
            <a:ext cx="6082750" cy="2387600"/>
          </a:xfrm>
          <a:prstGeom prst="rect">
            <a:avLst/>
          </a:prstGeom>
        </p:spPr>
      </p:pic>
      <p:pic>
        <p:nvPicPr>
          <p:cNvPr id="7" name="Picture 6">
            <a:extLst>
              <a:ext uri="{FF2B5EF4-FFF2-40B4-BE49-F238E27FC236}">
                <a16:creationId xmlns:a16="http://schemas.microsoft.com/office/drawing/2014/main" id="{E8F3752A-EBC1-B84E-8A15-AA1B368F8B8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12192000" cy="4531360"/>
          </a:xfrm>
          <a:prstGeom prst="rect">
            <a:avLst/>
          </a:prstGeom>
        </p:spPr>
      </p:pic>
      <p:sp>
        <p:nvSpPr>
          <p:cNvPr id="14" name="Title 1">
            <a:extLst>
              <a:ext uri="{FF2B5EF4-FFF2-40B4-BE49-F238E27FC236}">
                <a16:creationId xmlns:a16="http://schemas.microsoft.com/office/drawing/2014/main" id="{9B781210-C851-894B-A7FC-84BCC6EEB26B}"/>
              </a:ext>
            </a:extLst>
          </p:cNvPr>
          <p:cNvSpPr>
            <a:spLocks noGrp="1"/>
          </p:cNvSpPr>
          <p:nvPr>
            <p:ph type="ctrTitle"/>
          </p:nvPr>
        </p:nvSpPr>
        <p:spPr>
          <a:xfrm>
            <a:off x="4880238" y="4831424"/>
            <a:ext cx="6841861" cy="867123"/>
          </a:xfrm>
          <a:prstGeom prst="rect">
            <a:avLst/>
          </a:prstGeom>
        </p:spPr>
        <p:txBody>
          <a:bodyPr anchor="t">
            <a:noAutofit/>
          </a:bodyPr>
          <a:lstStyle>
            <a:lvl1pPr algn="l">
              <a:defRPr sz="3600">
                <a:solidFill>
                  <a:schemeClr val="bg1"/>
                </a:solidFill>
              </a:defRPr>
            </a:lvl1pPr>
          </a:lstStyle>
          <a:p>
            <a:r>
              <a:rPr lang="en-US" dirty="0"/>
              <a:t>Click to edit Master title style</a:t>
            </a:r>
          </a:p>
        </p:txBody>
      </p:sp>
      <p:sp>
        <p:nvSpPr>
          <p:cNvPr id="15" name="Subtitle 2">
            <a:extLst>
              <a:ext uri="{FF2B5EF4-FFF2-40B4-BE49-F238E27FC236}">
                <a16:creationId xmlns:a16="http://schemas.microsoft.com/office/drawing/2014/main" id="{170B05C5-F7EA-4D4E-BD7E-769BEB0BB8B9}"/>
              </a:ext>
            </a:extLst>
          </p:cNvPr>
          <p:cNvSpPr>
            <a:spLocks noGrp="1"/>
          </p:cNvSpPr>
          <p:nvPr>
            <p:ph type="subTitle" idx="1"/>
          </p:nvPr>
        </p:nvSpPr>
        <p:spPr>
          <a:xfrm>
            <a:off x="4880238" y="5486140"/>
            <a:ext cx="6841861" cy="503500"/>
          </a:xfrm>
          <a:prstGeom prst="rect">
            <a:avLst/>
          </a:prstGeom>
        </p:spPr>
        <p:txBody>
          <a:bodyPr anchor="t">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E4D257CE-80DB-C040-B3A5-26E0D98F5E12}"/>
              </a:ext>
            </a:extLst>
          </p:cNvPr>
          <p:cNvPicPr>
            <a:picLocks noChangeAspect="1"/>
          </p:cNvPicPr>
          <p:nvPr userDrawn="1"/>
        </p:nvPicPr>
        <p:blipFill>
          <a:blip r:embed="rId4"/>
          <a:stretch>
            <a:fillRect/>
          </a:stretch>
        </p:blipFill>
        <p:spPr>
          <a:xfrm>
            <a:off x="462555" y="6108278"/>
            <a:ext cx="2317715" cy="360533"/>
          </a:xfrm>
          <a:prstGeom prst="rect">
            <a:avLst/>
          </a:prstGeom>
        </p:spPr>
      </p:pic>
    </p:spTree>
    <p:extLst>
      <p:ext uri="{BB962C8B-B14F-4D97-AF65-F5344CB8AC3E}">
        <p14:creationId xmlns:p14="http://schemas.microsoft.com/office/powerpoint/2010/main" val="2536282882"/>
      </p:ext>
    </p:extLst>
  </p:cSld>
  <p:clrMapOvr>
    <a:masterClrMapping/>
  </p:clrMapOvr>
  <p:extLst>
    <p:ext uri="{DCECCB84-F9BA-43D5-87BE-67443E8EF086}">
      <p15:sldGuideLst xmlns:p15="http://schemas.microsoft.com/office/powerpoint/2012/main">
        <p15:guide id="1" orient="horz" pos="405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FEFC3F-B00D-A44B-A432-8B26DBE8B21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482"/>
          <a:stretch/>
        </p:blipFill>
        <p:spPr>
          <a:xfrm>
            <a:off x="4536322" y="0"/>
            <a:ext cx="7655678" cy="6858000"/>
          </a:xfrm>
          <a:prstGeom prst="rect">
            <a:avLst/>
          </a:prstGeom>
        </p:spPr>
      </p:pic>
      <p:sp>
        <p:nvSpPr>
          <p:cNvPr id="9" name="Rectangle 8">
            <a:extLst>
              <a:ext uri="{FF2B5EF4-FFF2-40B4-BE49-F238E27FC236}">
                <a16:creationId xmlns:a16="http://schemas.microsoft.com/office/drawing/2014/main" id="{1807BD2F-A8AB-7B43-8D92-09290F4304DE}"/>
              </a:ext>
            </a:extLst>
          </p:cNvPr>
          <p:cNvSpPr/>
          <p:nvPr userDrawn="1"/>
        </p:nvSpPr>
        <p:spPr>
          <a:xfrm>
            <a:off x="0" y="0"/>
            <a:ext cx="4960006" cy="685800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F357FD3-999F-B44E-B067-85FC9A629087}"/>
              </a:ext>
            </a:extLst>
          </p:cNvPr>
          <p:cNvSpPr>
            <a:spLocks noGrp="1"/>
          </p:cNvSpPr>
          <p:nvPr>
            <p:ph type="ctrTitle" hasCustomPrompt="1"/>
          </p:nvPr>
        </p:nvSpPr>
        <p:spPr>
          <a:xfrm>
            <a:off x="354720" y="1984763"/>
            <a:ext cx="3699523" cy="2078528"/>
          </a:xfrm>
          <a:prstGeom prst="rect">
            <a:avLst/>
          </a:prstGeom>
        </p:spPr>
        <p:txBody>
          <a:bodyPr anchor="b">
            <a:normAutofit/>
          </a:bodyPr>
          <a:lstStyle>
            <a:lvl1pPr algn="l">
              <a:defRPr sz="3600">
                <a:solidFill>
                  <a:schemeClr val="bg1"/>
                </a:solidFill>
              </a:defRPr>
            </a:lvl1pPr>
          </a:lstStyle>
          <a:p>
            <a:r>
              <a:rPr lang="en-US" dirty="0"/>
              <a:t>Click to edit Master </a:t>
            </a:r>
            <a:br>
              <a:rPr lang="en-US" dirty="0"/>
            </a:br>
            <a:r>
              <a:rPr lang="en-US" dirty="0"/>
              <a:t>title style</a:t>
            </a:r>
          </a:p>
        </p:txBody>
      </p:sp>
      <p:sp>
        <p:nvSpPr>
          <p:cNvPr id="8" name="Subtitle 2">
            <a:extLst>
              <a:ext uri="{FF2B5EF4-FFF2-40B4-BE49-F238E27FC236}">
                <a16:creationId xmlns:a16="http://schemas.microsoft.com/office/drawing/2014/main" id="{DF9F3B64-ACC8-ED43-A3A0-D07E3A4935EC}"/>
              </a:ext>
            </a:extLst>
          </p:cNvPr>
          <p:cNvSpPr>
            <a:spLocks noGrp="1"/>
          </p:cNvSpPr>
          <p:nvPr>
            <p:ph type="subTitle" idx="1"/>
          </p:nvPr>
        </p:nvSpPr>
        <p:spPr>
          <a:xfrm>
            <a:off x="371345" y="4159821"/>
            <a:ext cx="3699523" cy="1038777"/>
          </a:xfrm>
          <a:prstGeom prst="rect">
            <a:avLst/>
          </a:prstGeo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2EE71443-5CC4-D54B-860A-06C702EB135F}"/>
              </a:ext>
            </a:extLst>
          </p:cNvPr>
          <p:cNvPicPr>
            <a:picLocks noChangeAspect="1"/>
          </p:cNvPicPr>
          <p:nvPr userDrawn="1"/>
        </p:nvPicPr>
        <p:blipFill>
          <a:blip r:embed="rId3"/>
          <a:stretch>
            <a:fillRect/>
          </a:stretch>
        </p:blipFill>
        <p:spPr>
          <a:xfrm>
            <a:off x="462555" y="600107"/>
            <a:ext cx="2317715" cy="360533"/>
          </a:xfrm>
          <a:prstGeom prst="rect">
            <a:avLst/>
          </a:prstGeom>
        </p:spPr>
      </p:pic>
    </p:spTree>
    <p:extLst>
      <p:ext uri="{BB962C8B-B14F-4D97-AF65-F5344CB8AC3E}">
        <p14:creationId xmlns:p14="http://schemas.microsoft.com/office/powerpoint/2010/main" val="24424614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FE5335-C778-F54C-886C-3FC737951083}"/>
              </a:ext>
            </a:extLst>
          </p:cNvPr>
          <p:cNvSpPr/>
          <p:nvPr userDrawn="1"/>
        </p:nvSpPr>
        <p:spPr>
          <a:xfrm>
            <a:off x="0" y="0"/>
            <a:ext cx="12192000" cy="6858000"/>
          </a:xfrm>
          <a:prstGeom prst="rect">
            <a:avLst/>
          </a:prstGeom>
          <a:solidFill>
            <a:srgbClr val="245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3" name="Picture 12">
            <a:extLst>
              <a:ext uri="{FF2B5EF4-FFF2-40B4-BE49-F238E27FC236}">
                <a16:creationId xmlns:a16="http://schemas.microsoft.com/office/drawing/2014/main" id="{6DEBADF0-A79A-8F42-B5DB-406D8EFF208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05400" y="3180576"/>
            <a:ext cx="7086600" cy="3683000"/>
          </a:xfrm>
          <a:prstGeom prst="rect">
            <a:avLst/>
          </a:prstGeom>
        </p:spPr>
      </p:pic>
      <p:sp>
        <p:nvSpPr>
          <p:cNvPr id="2" name="Title 1">
            <a:extLst>
              <a:ext uri="{FF2B5EF4-FFF2-40B4-BE49-F238E27FC236}">
                <a16:creationId xmlns:a16="http://schemas.microsoft.com/office/drawing/2014/main" id="{BB29498A-9AA1-6246-828C-D8B12C2AA9D0}"/>
              </a:ext>
            </a:extLst>
          </p:cNvPr>
          <p:cNvSpPr>
            <a:spLocks noGrp="1"/>
          </p:cNvSpPr>
          <p:nvPr>
            <p:ph type="title"/>
          </p:nvPr>
        </p:nvSpPr>
        <p:spPr>
          <a:xfrm>
            <a:off x="831850" y="1709738"/>
            <a:ext cx="10515600" cy="2852737"/>
          </a:xfrm>
          <a:prstGeom prst="rect">
            <a:avLst/>
          </a:prstGeo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009A2B2-7B92-924A-8FD4-9F80063469DD}"/>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1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FEDB7A7-5E42-5F40-AE06-E30E81961AF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262BAFDC-492D-CB4D-B02A-4A44B4604C8A}" type="slidenum">
              <a:rPr lang="en-US" smtClean="0"/>
              <a:pPr/>
              <a:t>‹#›</a:t>
            </a:fld>
            <a:endParaRPr lang="en-US" dirty="0"/>
          </a:p>
        </p:txBody>
      </p:sp>
    </p:spTree>
    <p:extLst>
      <p:ext uri="{BB962C8B-B14F-4D97-AF65-F5344CB8AC3E}">
        <p14:creationId xmlns:p14="http://schemas.microsoft.com/office/powerpoint/2010/main" val="139929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FE5335-C778-F54C-886C-3FC737951083}"/>
              </a:ext>
            </a:extLst>
          </p:cNvPr>
          <p:cNvSpPr/>
          <p:nvPr userDrawn="1"/>
        </p:nvSpPr>
        <p:spPr>
          <a:xfrm>
            <a:off x="0" y="0"/>
            <a:ext cx="12192000" cy="6858000"/>
          </a:xfrm>
          <a:prstGeom prst="rect">
            <a:avLst/>
          </a:prstGeom>
          <a:solidFill>
            <a:srgbClr val="162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3" name="Picture 12">
            <a:extLst>
              <a:ext uri="{FF2B5EF4-FFF2-40B4-BE49-F238E27FC236}">
                <a16:creationId xmlns:a16="http://schemas.microsoft.com/office/drawing/2014/main" id="{6DEBADF0-A79A-8F42-B5DB-406D8EFF208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05400" y="3180576"/>
            <a:ext cx="7086600" cy="3683000"/>
          </a:xfrm>
          <a:prstGeom prst="rect">
            <a:avLst/>
          </a:prstGeom>
        </p:spPr>
      </p:pic>
      <p:sp>
        <p:nvSpPr>
          <p:cNvPr id="2" name="Title 1">
            <a:extLst>
              <a:ext uri="{FF2B5EF4-FFF2-40B4-BE49-F238E27FC236}">
                <a16:creationId xmlns:a16="http://schemas.microsoft.com/office/drawing/2014/main" id="{BB29498A-9AA1-6246-828C-D8B12C2AA9D0}"/>
              </a:ext>
            </a:extLst>
          </p:cNvPr>
          <p:cNvSpPr>
            <a:spLocks noGrp="1"/>
          </p:cNvSpPr>
          <p:nvPr>
            <p:ph type="title"/>
          </p:nvPr>
        </p:nvSpPr>
        <p:spPr>
          <a:xfrm>
            <a:off x="831850" y="1709738"/>
            <a:ext cx="10515600" cy="2852737"/>
          </a:xfrm>
          <a:prstGeom prst="rect">
            <a:avLst/>
          </a:prstGeo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009A2B2-7B92-924A-8FD4-9F80063469DD}"/>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1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FEDB7A7-5E42-5F40-AE06-E30E81961AF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262BAFDC-492D-CB4D-B02A-4A44B4604C8A}" type="slidenum">
              <a:rPr lang="en-US" smtClean="0"/>
              <a:pPr/>
              <a:t>‹#›</a:t>
            </a:fld>
            <a:endParaRPr lang="en-US" dirty="0"/>
          </a:p>
        </p:txBody>
      </p:sp>
    </p:spTree>
    <p:extLst>
      <p:ext uri="{BB962C8B-B14F-4D97-AF65-F5344CB8AC3E}">
        <p14:creationId xmlns:p14="http://schemas.microsoft.com/office/powerpoint/2010/main" val="372544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FE5335-C778-F54C-886C-3FC737951083}"/>
              </a:ext>
            </a:extLst>
          </p:cNvPr>
          <p:cNvSpPr/>
          <p:nvPr userDrawn="1"/>
        </p:nvSpPr>
        <p:spPr>
          <a:xfrm>
            <a:off x="0" y="0"/>
            <a:ext cx="12192000" cy="6858000"/>
          </a:xfrm>
          <a:prstGeom prst="rect">
            <a:avLst/>
          </a:prstGeom>
          <a:solidFill>
            <a:srgbClr val="C88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3" name="Picture 12">
            <a:extLst>
              <a:ext uri="{FF2B5EF4-FFF2-40B4-BE49-F238E27FC236}">
                <a16:creationId xmlns:a16="http://schemas.microsoft.com/office/drawing/2014/main" id="{6DEBADF0-A79A-8F42-B5DB-406D8EFF208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05400" y="3180576"/>
            <a:ext cx="7086600" cy="3683000"/>
          </a:xfrm>
          <a:prstGeom prst="rect">
            <a:avLst/>
          </a:prstGeom>
        </p:spPr>
      </p:pic>
      <p:sp>
        <p:nvSpPr>
          <p:cNvPr id="2" name="Title 1">
            <a:extLst>
              <a:ext uri="{FF2B5EF4-FFF2-40B4-BE49-F238E27FC236}">
                <a16:creationId xmlns:a16="http://schemas.microsoft.com/office/drawing/2014/main" id="{BB29498A-9AA1-6246-828C-D8B12C2AA9D0}"/>
              </a:ext>
            </a:extLst>
          </p:cNvPr>
          <p:cNvSpPr>
            <a:spLocks noGrp="1"/>
          </p:cNvSpPr>
          <p:nvPr>
            <p:ph type="title"/>
          </p:nvPr>
        </p:nvSpPr>
        <p:spPr>
          <a:xfrm>
            <a:off x="831850" y="1709738"/>
            <a:ext cx="10515600" cy="2852737"/>
          </a:xfrm>
          <a:prstGeom prst="rect">
            <a:avLst/>
          </a:prstGeo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009A2B2-7B92-924A-8FD4-9F80063469DD}"/>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1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FEDB7A7-5E42-5F40-AE06-E30E81961AF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262BAFDC-492D-CB4D-B02A-4A44B4604C8A}" type="slidenum">
              <a:rPr lang="en-US" smtClean="0"/>
              <a:pPr/>
              <a:t>‹#›</a:t>
            </a:fld>
            <a:endParaRPr lang="en-US" dirty="0"/>
          </a:p>
        </p:txBody>
      </p:sp>
    </p:spTree>
    <p:extLst>
      <p:ext uri="{BB962C8B-B14F-4D97-AF65-F5344CB8AC3E}">
        <p14:creationId xmlns:p14="http://schemas.microsoft.com/office/powerpoint/2010/main" val="3609549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0"/>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Footer Placeholder 1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5" name="Slide Number Placeholder 1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79DFE-2D07-4E4C-BEA9-7A88E8BE5275}" type="slidenum">
              <a:rPr lang="en-US" smtClean="0"/>
              <a:t>‹#›</a:t>
            </a:fld>
            <a:endParaRPr lang="en-US"/>
          </a:p>
        </p:txBody>
      </p:sp>
      <p:sp>
        <p:nvSpPr>
          <p:cNvPr id="16" name="Text Placeholder 15"/>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079650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49" r:id="rId5"/>
    <p:sldLayoutId id="2147483666" r:id="rId6"/>
    <p:sldLayoutId id="2147483673" r:id="rId7"/>
    <p:sldLayoutId id="2147483651" r:id="rId8"/>
    <p:sldLayoutId id="2147483672" r:id="rId9"/>
    <p:sldLayoutId id="2147483650" r:id="rId10"/>
    <p:sldLayoutId id="2147483667" r:id="rId11"/>
    <p:sldLayoutId id="2147483663" r:id="rId12"/>
    <p:sldLayoutId id="2147483661" r:id="rId13"/>
    <p:sldLayoutId id="2147483664" r:id="rId14"/>
    <p:sldLayoutId id="2147483674" r:id="rId15"/>
    <p:sldLayoutId id="2147483662" r:id="rId16"/>
    <p:sldLayoutId id="2147483675" r:id="rId17"/>
  </p:sldLayoutIdLst>
  <p:txStyles>
    <p:titleStyle>
      <a:lvl1pPr algn="l" defTabSz="914400" rtl="0" eaLnBrk="1" latinLnBrk="0" hangingPunct="1">
        <a:lnSpc>
          <a:spcPct val="90000"/>
        </a:lnSpc>
        <a:spcBef>
          <a:spcPct val="0"/>
        </a:spcBef>
        <a:buNone/>
        <a:defRPr sz="28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problem-problem-solution-solution-98377/" TargetMode="External"/><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File:No_sign_Right.svg" TargetMode="External"/><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byod4learning.wordpress.com/" TargetMode="External"/><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upportingcommunities.org/latest-news/2015/12/15/competition-time-name-our-mag" TargetMode="External"/><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www.flickr.com/photos/hikingartist/5726725665/" TargetMode="External"/><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hyperlink" Target="https://www.fema.gov/disasters/" TargetMode="Externa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www.creative-commons-images.com/clipboard/business-growth.html" TargetMode="External"/><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https://hacklibraryschool.com/2013/05/24/start-reading-job-ads-now/" TargetMode="External"/><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dollar-money-us-dollar-seem-funds-1294424/" TargetMode="External"/><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hyperlink" Target="https://eig.org/dci" TargetMode="Externa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hyperlink" Target="http://www.rd.usda.gov/programs-services/rural-business-development-grants/nd" TargetMode="Externa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hyperlink" Target="http://www.franklinmatters.org/2016/04/upcoming-events-in-franklin-ma-area-fri.html" TargetMode="External"/><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hyperlink" Target="https://2012books.lardbucket.org/books/job-searching-in-six-steps/s12-04-different-types-of-questions.html" TargetMode="External"/><Relationship Id="rId2" Type="http://schemas.openxmlformats.org/officeDocument/2006/relationships/image" Target="../media/image24.jp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hyperlink" Target="http://peaceartsite.com/sing-12.php" TargetMode="External"/><Relationship Id="rId2" Type="http://schemas.openxmlformats.org/officeDocument/2006/relationships/image" Target="../media/image25.gif"/><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aliem.com/2016/09/em-match-advice-emergency-medicine-right/" TargetMode="External"/><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hyperlink" Target="https://en.wikipedia.org/wiki/File:Handicapped_Accessible_sign.svg" TargetMode="External"/><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hyperlink" Target="mailto:Denise.Sundeen@nd.usda.gov" TargetMode="External"/><Relationship Id="rId2" Type="http://schemas.openxmlformats.org/officeDocument/2006/relationships/hyperlink" Target="http://www.rd.usda.gov/nd" TargetMode="Externa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14DB-582F-7E4C-ADF4-0D46391A08C8}"/>
              </a:ext>
            </a:extLst>
          </p:cNvPr>
          <p:cNvSpPr>
            <a:spLocks noGrp="1"/>
          </p:cNvSpPr>
          <p:nvPr>
            <p:ph type="ctrTitle"/>
          </p:nvPr>
        </p:nvSpPr>
        <p:spPr>
          <a:xfrm>
            <a:off x="4114800" y="4788129"/>
            <a:ext cx="7693891" cy="867123"/>
          </a:xfrm>
        </p:spPr>
        <p:txBody>
          <a:bodyPr/>
          <a:lstStyle/>
          <a:p>
            <a:r>
              <a:rPr lang="en-US" dirty="0"/>
              <a:t>Rural Development- RBDG Program</a:t>
            </a:r>
          </a:p>
        </p:txBody>
      </p:sp>
      <p:sp>
        <p:nvSpPr>
          <p:cNvPr id="3" name="Subtitle 2">
            <a:extLst>
              <a:ext uri="{FF2B5EF4-FFF2-40B4-BE49-F238E27FC236}">
                <a16:creationId xmlns:a16="http://schemas.microsoft.com/office/drawing/2014/main" id="{301E5EA6-6F2F-CC48-9751-DFD88AA2E485}"/>
              </a:ext>
            </a:extLst>
          </p:cNvPr>
          <p:cNvSpPr>
            <a:spLocks noGrp="1"/>
          </p:cNvSpPr>
          <p:nvPr>
            <p:ph type="subTitle" idx="1"/>
          </p:nvPr>
        </p:nvSpPr>
        <p:spPr>
          <a:xfrm>
            <a:off x="4880238" y="5391807"/>
            <a:ext cx="6841861" cy="1130307"/>
          </a:xfrm>
        </p:spPr>
        <p:txBody>
          <a:bodyPr>
            <a:normAutofit/>
          </a:bodyPr>
          <a:lstStyle/>
          <a:p>
            <a:pPr algn="ctr"/>
            <a:r>
              <a:rPr lang="en-US" sz="1800" dirty="0"/>
              <a:t>Denise Sundeen</a:t>
            </a:r>
          </a:p>
          <a:p>
            <a:pPr algn="ctr"/>
            <a:r>
              <a:rPr lang="en-US" sz="1800" dirty="0"/>
              <a:t>Business and Cooperative Programs Specialist</a:t>
            </a:r>
          </a:p>
          <a:p>
            <a:pPr algn="ctr"/>
            <a:r>
              <a:rPr lang="en-US" sz="1800" dirty="0"/>
              <a:t>Revised February 13, 2020</a:t>
            </a:r>
          </a:p>
          <a:p>
            <a:pPr algn="ctr"/>
            <a:endParaRPr lang="en-US" sz="1800" dirty="0"/>
          </a:p>
          <a:p>
            <a:pPr algn="ctr"/>
            <a:endParaRPr lang="en-US" dirty="0"/>
          </a:p>
        </p:txBody>
      </p:sp>
    </p:spTree>
    <p:extLst>
      <p:ext uri="{BB962C8B-B14F-4D97-AF65-F5344CB8AC3E}">
        <p14:creationId xmlns:p14="http://schemas.microsoft.com/office/powerpoint/2010/main" val="320152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32B0B-5502-484D-B484-1FE46E2827E0}"/>
              </a:ext>
            </a:extLst>
          </p:cNvPr>
          <p:cNvSpPr>
            <a:spLocks noGrp="1"/>
          </p:cNvSpPr>
          <p:nvPr>
            <p:ph type="title"/>
          </p:nvPr>
        </p:nvSpPr>
        <p:spPr/>
        <p:txBody>
          <a:bodyPr>
            <a:normAutofit/>
          </a:bodyPr>
          <a:lstStyle/>
          <a:p>
            <a:pPr algn="ctr"/>
            <a:r>
              <a:rPr lang="en-US" sz="4800" dirty="0"/>
              <a:t>Project Examples</a:t>
            </a:r>
          </a:p>
        </p:txBody>
      </p:sp>
      <p:sp>
        <p:nvSpPr>
          <p:cNvPr id="3" name="Content Placeholder 2">
            <a:extLst>
              <a:ext uri="{FF2B5EF4-FFF2-40B4-BE49-F238E27FC236}">
                <a16:creationId xmlns:a16="http://schemas.microsoft.com/office/drawing/2014/main" id="{908BB68C-75C3-4D48-AA09-59AE478044EF}"/>
              </a:ext>
            </a:extLst>
          </p:cNvPr>
          <p:cNvSpPr>
            <a:spLocks noGrp="1"/>
          </p:cNvSpPr>
          <p:nvPr>
            <p:ph idx="1"/>
          </p:nvPr>
        </p:nvSpPr>
        <p:spPr/>
        <p:txBody>
          <a:bodyPr>
            <a:normAutofit/>
          </a:bodyPr>
          <a:lstStyle/>
          <a:p>
            <a:pPr marL="342900" lvl="0" indent="-342900" defTabSz="457200">
              <a:lnSpc>
                <a:spcPct val="100000"/>
              </a:lnSpc>
              <a:spcBef>
                <a:spcPct val="20000"/>
              </a:spcBef>
              <a:buFont typeface="Arial"/>
              <a:buChar char="•"/>
            </a:pPr>
            <a:r>
              <a:rPr lang="en-US" sz="3600" dirty="0">
                <a:solidFill>
                  <a:prstClr val="black"/>
                </a:solidFill>
                <a:latin typeface="Arial"/>
                <a:cs typeface="+mn-cs"/>
              </a:rPr>
              <a:t>Grant Recipient awarded funds hire a consultant to prepare a marketing study for an existing business.</a:t>
            </a:r>
          </a:p>
          <a:p>
            <a:pPr marL="342900" lvl="0" indent="-342900" defTabSz="457200">
              <a:lnSpc>
                <a:spcPct val="100000"/>
              </a:lnSpc>
              <a:spcBef>
                <a:spcPct val="20000"/>
              </a:spcBef>
              <a:buFont typeface="Arial"/>
              <a:buChar char="•"/>
            </a:pPr>
            <a:r>
              <a:rPr lang="en-US" sz="3600" dirty="0">
                <a:solidFill>
                  <a:prstClr val="black"/>
                </a:solidFill>
                <a:latin typeface="Arial"/>
                <a:cs typeface="+mn-cs"/>
              </a:rPr>
              <a:t>Grant Recipient awarded funds to create a rural nursing training program </a:t>
            </a:r>
          </a:p>
          <a:p>
            <a:pPr marL="342900" lvl="0" indent="-342900" defTabSz="457200">
              <a:lnSpc>
                <a:spcPct val="100000"/>
              </a:lnSpc>
              <a:spcBef>
                <a:spcPct val="20000"/>
              </a:spcBef>
              <a:buFont typeface="Arial"/>
              <a:buChar char="•"/>
            </a:pPr>
            <a:r>
              <a:rPr lang="en-US" sz="3600" dirty="0">
                <a:solidFill>
                  <a:prstClr val="black"/>
                </a:solidFill>
                <a:latin typeface="Arial"/>
                <a:cs typeface="+mn-cs"/>
              </a:rPr>
              <a:t>Grant Recipient awarded funds to create a workspace that will be leased to businesses at an hourly/daily rate</a:t>
            </a:r>
            <a:endParaRPr lang="en-US" dirty="0"/>
          </a:p>
        </p:txBody>
      </p:sp>
    </p:spTree>
    <p:extLst>
      <p:ext uri="{BB962C8B-B14F-4D97-AF65-F5344CB8AC3E}">
        <p14:creationId xmlns:p14="http://schemas.microsoft.com/office/powerpoint/2010/main" val="1590493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33C9-0CD6-44F6-AAC8-58185F08E8DB}"/>
              </a:ext>
            </a:extLst>
          </p:cNvPr>
          <p:cNvSpPr>
            <a:spLocks noGrp="1"/>
          </p:cNvSpPr>
          <p:nvPr>
            <p:ph type="title"/>
          </p:nvPr>
        </p:nvSpPr>
        <p:spPr/>
        <p:txBody>
          <a:bodyPr>
            <a:normAutofit/>
          </a:bodyPr>
          <a:lstStyle/>
          <a:p>
            <a:pPr algn="ctr"/>
            <a:r>
              <a:rPr lang="en-US" sz="4800" dirty="0"/>
              <a:t>Result of Project</a:t>
            </a:r>
          </a:p>
        </p:txBody>
      </p:sp>
      <p:sp>
        <p:nvSpPr>
          <p:cNvPr id="3" name="Content Placeholder 2">
            <a:extLst>
              <a:ext uri="{FF2B5EF4-FFF2-40B4-BE49-F238E27FC236}">
                <a16:creationId xmlns:a16="http://schemas.microsoft.com/office/drawing/2014/main" id="{9AE8B1F1-8310-48BC-876D-DC24BEAA4082}"/>
              </a:ext>
            </a:extLst>
          </p:cNvPr>
          <p:cNvSpPr>
            <a:spLocks noGrp="1"/>
          </p:cNvSpPr>
          <p:nvPr>
            <p:ph idx="1"/>
          </p:nvPr>
        </p:nvSpPr>
        <p:spPr/>
        <p:txBody>
          <a:bodyPr/>
          <a:lstStyle/>
          <a:p>
            <a:pPr marL="342900" lvl="0" indent="-342900" defTabSz="457200">
              <a:lnSpc>
                <a:spcPct val="100000"/>
              </a:lnSpc>
              <a:spcBef>
                <a:spcPct val="20000"/>
              </a:spcBef>
              <a:buFont typeface="Arial"/>
              <a:buChar char="•"/>
            </a:pPr>
            <a:r>
              <a:rPr lang="en-US" sz="3200" b="1" dirty="0">
                <a:solidFill>
                  <a:prstClr val="black"/>
                </a:solidFill>
                <a:latin typeface="Arial"/>
                <a:cs typeface="+mn-cs"/>
              </a:rPr>
              <a:t>Opportunity:</a:t>
            </a:r>
            <a:r>
              <a:rPr lang="en-US" sz="3200" dirty="0">
                <a:solidFill>
                  <a:prstClr val="black"/>
                </a:solidFill>
                <a:latin typeface="Arial"/>
                <a:cs typeface="+mn-cs"/>
              </a:rPr>
              <a:t> The project must have a </a:t>
            </a:r>
            <a:r>
              <a:rPr lang="en-US" sz="3200" i="1" u="sng" dirty="0">
                <a:solidFill>
                  <a:prstClr val="black"/>
                </a:solidFill>
                <a:latin typeface="Arial"/>
                <a:cs typeface="+mn-cs"/>
              </a:rPr>
              <a:t>reasonable prospect </a:t>
            </a:r>
            <a:r>
              <a:rPr lang="en-US" sz="3200" dirty="0">
                <a:solidFill>
                  <a:prstClr val="black"/>
                </a:solidFill>
                <a:latin typeface="Arial"/>
                <a:cs typeface="+mn-cs"/>
              </a:rPr>
              <a:t>that the Project will result in the </a:t>
            </a:r>
            <a:r>
              <a:rPr lang="en-US" sz="3200" u="sng" dirty="0">
                <a:solidFill>
                  <a:prstClr val="black"/>
                </a:solidFill>
                <a:latin typeface="Arial"/>
                <a:cs typeface="+mn-cs"/>
              </a:rPr>
              <a:t>Economic Development </a:t>
            </a:r>
            <a:r>
              <a:rPr lang="en-US" sz="3200" dirty="0">
                <a:solidFill>
                  <a:prstClr val="black"/>
                </a:solidFill>
                <a:latin typeface="Arial"/>
                <a:cs typeface="+mn-cs"/>
              </a:rPr>
              <a:t>of a </a:t>
            </a:r>
            <a:r>
              <a:rPr lang="en-US" sz="3200" b="1" u="sng" dirty="0">
                <a:solidFill>
                  <a:prstClr val="black"/>
                </a:solidFill>
                <a:latin typeface="Arial"/>
                <a:cs typeface="+mn-cs"/>
              </a:rPr>
              <a:t>Rural Area</a:t>
            </a:r>
            <a:r>
              <a:rPr lang="en-US" sz="3200" dirty="0">
                <a:solidFill>
                  <a:prstClr val="black"/>
                </a:solidFill>
                <a:latin typeface="Arial"/>
                <a:cs typeface="+mn-cs"/>
              </a:rPr>
              <a:t>. </a:t>
            </a:r>
          </a:p>
          <a:p>
            <a:pPr marL="342900" lvl="0" indent="-342900" defTabSz="457200">
              <a:lnSpc>
                <a:spcPct val="100000"/>
              </a:lnSpc>
              <a:spcBef>
                <a:spcPct val="20000"/>
              </a:spcBef>
              <a:buFont typeface="Arial"/>
              <a:buChar char="•"/>
            </a:pPr>
            <a:endParaRPr lang="en-US" sz="3200" dirty="0">
              <a:solidFill>
                <a:prstClr val="black"/>
              </a:solidFill>
              <a:latin typeface="Arial"/>
              <a:cs typeface="+mn-cs"/>
            </a:endParaRPr>
          </a:p>
          <a:p>
            <a:pPr marL="342900" lvl="0" indent="-342900" defTabSz="457200">
              <a:lnSpc>
                <a:spcPct val="100000"/>
              </a:lnSpc>
              <a:spcBef>
                <a:spcPct val="20000"/>
              </a:spcBef>
              <a:buFont typeface="Arial"/>
              <a:buChar char="•"/>
            </a:pPr>
            <a:r>
              <a:rPr lang="en-US" sz="3200" b="1" dirty="0">
                <a:solidFill>
                  <a:prstClr val="black"/>
                </a:solidFill>
                <a:latin typeface="Arial"/>
                <a:cs typeface="+mn-cs"/>
              </a:rPr>
              <a:t>Enterprise</a:t>
            </a:r>
            <a:r>
              <a:rPr lang="en-US" sz="3200" dirty="0">
                <a:solidFill>
                  <a:prstClr val="black"/>
                </a:solidFill>
                <a:latin typeface="Arial"/>
                <a:cs typeface="+mn-cs"/>
              </a:rPr>
              <a:t>: The project must have a </a:t>
            </a:r>
            <a:r>
              <a:rPr lang="en-US" sz="3200" i="1" u="sng" dirty="0">
                <a:solidFill>
                  <a:prstClr val="black"/>
                </a:solidFill>
                <a:latin typeface="Arial"/>
                <a:cs typeface="+mn-cs"/>
              </a:rPr>
              <a:t>reasonable prospect </a:t>
            </a:r>
            <a:r>
              <a:rPr lang="en-US" sz="3200" dirty="0">
                <a:solidFill>
                  <a:prstClr val="black"/>
                </a:solidFill>
                <a:latin typeface="Arial"/>
                <a:cs typeface="+mn-cs"/>
              </a:rPr>
              <a:t>that it will result in the </a:t>
            </a:r>
            <a:r>
              <a:rPr lang="en-US" sz="3200" u="sng" dirty="0">
                <a:solidFill>
                  <a:prstClr val="black"/>
                </a:solidFill>
                <a:latin typeface="Arial"/>
                <a:cs typeface="+mn-cs"/>
              </a:rPr>
              <a:t>development or financing of Small and Emerging </a:t>
            </a:r>
            <a:r>
              <a:rPr lang="en-US" sz="3200" b="1" u="sng" dirty="0">
                <a:solidFill>
                  <a:prstClr val="black"/>
                </a:solidFill>
                <a:latin typeface="Arial"/>
                <a:cs typeface="+mn-cs"/>
              </a:rPr>
              <a:t>Businesses</a:t>
            </a:r>
            <a:r>
              <a:rPr lang="en-US" sz="3200" u="sng" dirty="0">
                <a:solidFill>
                  <a:prstClr val="black"/>
                </a:solidFill>
                <a:latin typeface="Arial"/>
                <a:cs typeface="+mn-cs"/>
              </a:rPr>
              <a:t>. </a:t>
            </a:r>
          </a:p>
          <a:p>
            <a:endParaRPr lang="en-US" dirty="0"/>
          </a:p>
        </p:txBody>
      </p:sp>
    </p:spTree>
    <p:extLst>
      <p:ext uri="{BB962C8B-B14F-4D97-AF65-F5344CB8AC3E}">
        <p14:creationId xmlns:p14="http://schemas.microsoft.com/office/powerpoint/2010/main" val="3248486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B4136-E9AD-4D55-A29F-E9BDC1F9F0A4}"/>
              </a:ext>
            </a:extLst>
          </p:cNvPr>
          <p:cNvSpPr>
            <a:spLocks noGrp="1"/>
          </p:cNvSpPr>
          <p:nvPr>
            <p:ph type="title"/>
          </p:nvPr>
        </p:nvSpPr>
        <p:spPr/>
        <p:txBody>
          <a:bodyPr>
            <a:normAutofit/>
          </a:bodyPr>
          <a:lstStyle/>
          <a:p>
            <a:pPr algn="ctr"/>
            <a:r>
              <a:rPr lang="en-US" sz="4800" dirty="0"/>
              <a:t>Eligible Applicants</a:t>
            </a:r>
          </a:p>
        </p:txBody>
      </p:sp>
      <p:sp>
        <p:nvSpPr>
          <p:cNvPr id="3" name="Content Placeholder 2">
            <a:extLst>
              <a:ext uri="{FF2B5EF4-FFF2-40B4-BE49-F238E27FC236}">
                <a16:creationId xmlns:a16="http://schemas.microsoft.com/office/drawing/2014/main" id="{FECEC780-DF14-4D96-AB20-3DA3B8BF1B4B}"/>
              </a:ext>
            </a:extLst>
          </p:cNvPr>
          <p:cNvSpPr>
            <a:spLocks noGrp="1"/>
          </p:cNvSpPr>
          <p:nvPr>
            <p:ph idx="1"/>
          </p:nvPr>
        </p:nvSpPr>
        <p:spPr/>
        <p:txBody>
          <a:bodyPr/>
          <a:lstStyle/>
          <a:p>
            <a:pPr marL="342900" lvl="0" indent="-342900" defTabSz="457200">
              <a:lnSpc>
                <a:spcPct val="100000"/>
              </a:lnSpc>
              <a:spcBef>
                <a:spcPct val="20000"/>
              </a:spcBef>
              <a:buFont typeface="Arial"/>
              <a:buChar char="•"/>
            </a:pPr>
            <a:r>
              <a:rPr lang="en-US" sz="3200" dirty="0">
                <a:solidFill>
                  <a:prstClr val="black"/>
                </a:solidFill>
                <a:latin typeface="Arial"/>
                <a:cs typeface="+mn-cs"/>
              </a:rPr>
              <a:t>Public Body/Government Entity</a:t>
            </a:r>
          </a:p>
          <a:p>
            <a:pPr marL="342900" lvl="0" indent="-342900" defTabSz="457200">
              <a:lnSpc>
                <a:spcPct val="100000"/>
              </a:lnSpc>
              <a:spcBef>
                <a:spcPct val="20000"/>
              </a:spcBef>
              <a:buFont typeface="Arial"/>
              <a:buChar char="•"/>
            </a:pPr>
            <a:r>
              <a:rPr lang="en-US" sz="3200" dirty="0">
                <a:solidFill>
                  <a:prstClr val="black"/>
                </a:solidFill>
                <a:latin typeface="Arial"/>
                <a:cs typeface="+mn-cs"/>
              </a:rPr>
              <a:t>Indian Tribe</a:t>
            </a:r>
          </a:p>
          <a:p>
            <a:pPr marL="342900" lvl="0" indent="-342900" defTabSz="457200">
              <a:lnSpc>
                <a:spcPct val="100000"/>
              </a:lnSpc>
              <a:spcBef>
                <a:spcPct val="20000"/>
              </a:spcBef>
              <a:buFont typeface="Arial"/>
              <a:buChar char="•"/>
            </a:pPr>
            <a:r>
              <a:rPr lang="en-US" sz="3200" dirty="0">
                <a:solidFill>
                  <a:prstClr val="black"/>
                </a:solidFill>
                <a:latin typeface="Arial"/>
                <a:cs typeface="+mn-cs"/>
              </a:rPr>
              <a:t>A Nonprofit Entity</a:t>
            </a:r>
          </a:p>
          <a:p>
            <a:pPr marL="742950" lvl="1" indent="-285750" defTabSz="457200">
              <a:lnSpc>
                <a:spcPct val="100000"/>
              </a:lnSpc>
              <a:spcBef>
                <a:spcPct val="20000"/>
              </a:spcBef>
              <a:buFont typeface="Arial"/>
              <a:buChar char="–"/>
            </a:pPr>
            <a:r>
              <a:rPr lang="en-US" sz="2800" dirty="0">
                <a:solidFill>
                  <a:prstClr val="black"/>
                </a:solidFill>
                <a:latin typeface="Arial"/>
                <a:cs typeface="+mn-cs"/>
              </a:rPr>
              <a:t>These entities must serve rural areas.</a:t>
            </a:r>
          </a:p>
          <a:p>
            <a:pPr marL="457200" lvl="1" indent="0">
              <a:buNone/>
            </a:pPr>
            <a:endParaRPr lang="en-US" dirty="0"/>
          </a:p>
          <a:p>
            <a:pPr marL="457200" lvl="1" indent="0">
              <a:buNone/>
            </a:pPr>
            <a:endParaRPr lang="en-US" dirty="0"/>
          </a:p>
          <a:p>
            <a:pPr marL="457200" lvl="1" indent="0">
              <a:buNone/>
            </a:pPr>
            <a:r>
              <a:rPr lang="en-US" sz="2000" b="1" dirty="0"/>
              <a:t>NOTE: The APPLICANT may be located in a non-rural area but the PROJECT must be located in a rural area. </a:t>
            </a:r>
          </a:p>
        </p:txBody>
      </p:sp>
    </p:spTree>
    <p:extLst>
      <p:ext uri="{BB962C8B-B14F-4D97-AF65-F5344CB8AC3E}">
        <p14:creationId xmlns:p14="http://schemas.microsoft.com/office/powerpoint/2010/main" val="2114312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37C728-5218-8E41-BD52-95328715D22E}" type="slidenum">
              <a:rPr lang="en-US" smtClean="0"/>
              <a:pPr/>
              <a:t>13</a:t>
            </a:fld>
            <a:endParaRPr lang="en-US" dirty="0"/>
          </a:p>
        </p:txBody>
      </p:sp>
      <p:graphicFrame>
        <p:nvGraphicFramePr>
          <p:cNvPr id="5" name="Diagram 4"/>
          <p:cNvGraphicFramePr/>
          <p:nvPr/>
        </p:nvGraphicFramePr>
        <p:xfrm>
          <a:off x="1981200" y="1"/>
          <a:ext cx="8588326" cy="6721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5143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EB8-5EB8-477D-A5A6-055B2304BC08}"/>
              </a:ext>
            </a:extLst>
          </p:cNvPr>
          <p:cNvSpPr>
            <a:spLocks noGrp="1"/>
          </p:cNvSpPr>
          <p:nvPr>
            <p:ph type="title"/>
          </p:nvPr>
        </p:nvSpPr>
        <p:spPr/>
        <p:txBody>
          <a:bodyPr>
            <a:normAutofit/>
          </a:bodyPr>
          <a:lstStyle/>
          <a:p>
            <a:pPr algn="ctr"/>
            <a:r>
              <a:rPr lang="en-US" sz="4800" dirty="0">
                <a:latin typeface="Arial"/>
                <a:cs typeface="+mj-cs"/>
              </a:rPr>
              <a:t>Technical Assistance (TA)</a:t>
            </a:r>
            <a:endParaRPr lang="en-US" sz="3600" dirty="0"/>
          </a:p>
        </p:txBody>
      </p:sp>
      <p:sp>
        <p:nvSpPr>
          <p:cNvPr id="3" name="Content Placeholder 2">
            <a:extLst>
              <a:ext uri="{FF2B5EF4-FFF2-40B4-BE49-F238E27FC236}">
                <a16:creationId xmlns:a16="http://schemas.microsoft.com/office/drawing/2014/main" id="{9F5C82CF-00BC-4E14-9F14-30CE796ECF59}"/>
              </a:ext>
            </a:extLst>
          </p:cNvPr>
          <p:cNvSpPr>
            <a:spLocks noGrp="1"/>
          </p:cNvSpPr>
          <p:nvPr>
            <p:ph idx="1"/>
          </p:nvPr>
        </p:nvSpPr>
        <p:spPr/>
        <p:txBody>
          <a:bodyPr/>
          <a:lstStyle/>
          <a:p>
            <a:pPr marL="342900" lvl="0" indent="-342900" defTabSz="457200">
              <a:lnSpc>
                <a:spcPct val="100000"/>
              </a:lnSpc>
              <a:spcBef>
                <a:spcPct val="20000"/>
              </a:spcBef>
              <a:buFont typeface="Arial"/>
              <a:buChar char="•"/>
            </a:pPr>
            <a:r>
              <a:rPr lang="en-US" sz="3200" dirty="0">
                <a:solidFill>
                  <a:prstClr val="black"/>
                </a:solidFill>
                <a:latin typeface="Arial"/>
                <a:cs typeface="+mn-cs"/>
              </a:rPr>
              <a:t>A function performed for the benefit of a private business enterprise or a community and which is a </a:t>
            </a:r>
            <a:r>
              <a:rPr lang="en-US" sz="3200" i="1" u="sng" dirty="0">
                <a:solidFill>
                  <a:prstClr val="black"/>
                </a:solidFill>
                <a:latin typeface="Arial"/>
                <a:cs typeface="+mn-cs"/>
              </a:rPr>
              <a:t>problem solving activity</a:t>
            </a:r>
            <a:r>
              <a:rPr lang="en-US" sz="3200" dirty="0">
                <a:solidFill>
                  <a:prstClr val="black"/>
                </a:solidFill>
                <a:latin typeface="Arial"/>
                <a:cs typeface="+mn-cs"/>
              </a:rPr>
              <a:t>, such as market research, product and/or service improvement, feasibility study, etc. to assist in the </a:t>
            </a:r>
            <a:r>
              <a:rPr lang="en-US" sz="3200" b="1" u="sng" dirty="0">
                <a:solidFill>
                  <a:prstClr val="black"/>
                </a:solidFill>
                <a:latin typeface="Arial"/>
                <a:cs typeface="+mn-cs"/>
              </a:rPr>
              <a:t>Economic Development </a:t>
            </a:r>
            <a:r>
              <a:rPr lang="en-US" sz="3200" dirty="0">
                <a:solidFill>
                  <a:prstClr val="black"/>
                </a:solidFill>
                <a:latin typeface="Arial"/>
                <a:cs typeface="+mn-cs"/>
              </a:rPr>
              <a:t>of a </a:t>
            </a:r>
          </a:p>
          <a:p>
            <a:pPr marL="0" lvl="0" indent="0" defTabSz="457200">
              <a:lnSpc>
                <a:spcPct val="100000"/>
              </a:lnSpc>
              <a:spcBef>
                <a:spcPct val="20000"/>
              </a:spcBef>
              <a:buNone/>
            </a:pPr>
            <a:r>
              <a:rPr lang="en-US" sz="3200" dirty="0">
                <a:solidFill>
                  <a:prstClr val="black"/>
                </a:solidFill>
                <a:latin typeface="Arial"/>
                <a:cs typeface="+mn-cs"/>
              </a:rPr>
              <a:t>   Rural Area.  </a:t>
            </a:r>
          </a:p>
          <a:p>
            <a:endParaRPr lang="en-US" dirty="0"/>
          </a:p>
        </p:txBody>
      </p:sp>
      <p:pic>
        <p:nvPicPr>
          <p:cNvPr id="5" name="Picture 4">
            <a:extLst>
              <a:ext uri="{FF2B5EF4-FFF2-40B4-BE49-F238E27FC236}">
                <a16:creationId xmlns:a16="http://schemas.microsoft.com/office/drawing/2014/main" id="{83B46C4C-46ED-46C1-9BA8-39F3A4CEE17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16867" y="4760477"/>
            <a:ext cx="2379133" cy="1672828"/>
          </a:xfrm>
          <a:prstGeom prst="rect">
            <a:avLst/>
          </a:prstGeom>
        </p:spPr>
      </p:pic>
    </p:spTree>
    <p:extLst>
      <p:ext uri="{BB962C8B-B14F-4D97-AF65-F5344CB8AC3E}">
        <p14:creationId xmlns:p14="http://schemas.microsoft.com/office/powerpoint/2010/main" val="4293393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12020-B756-4C9E-AFA2-AA5F883FFA47}"/>
              </a:ext>
            </a:extLst>
          </p:cNvPr>
          <p:cNvSpPr>
            <a:spLocks noGrp="1"/>
          </p:cNvSpPr>
          <p:nvPr>
            <p:ph type="title"/>
          </p:nvPr>
        </p:nvSpPr>
        <p:spPr/>
        <p:txBody>
          <a:bodyPr>
            <a:normAutofit/>
          </a:bodyPr>
          <a:lstStyle/>
          <a:p>
            <a:pPr algn="ctr"/>
            <a:r>
              <a:rPr lang="en-US" sz="4800" dirty="0"/>
              <a:t>Business Opportunity Projects</a:t>
            </a:r>
          </a:p>
        </p:txBody>
      </p:sp>
      <p:sp>
        <p:nvSpPr>
          <p:cNvPr id="3" name="Content Placeholder 2">
            <a:extLst>
              <a:ext uri="{FF2B5EF4-FFF2-40B4-BE49-F238E27FC236}">
                <a16:creationId xmlns:a16="http://schemas.microsoft.com/office/drawing/2014/main" id="{A22631C2-B33C-4A9E-A72E-80DECB47AD84}"/>
              </a:ext>
            </a:extLst>
          </p:cNvPr>
          <p:cNvSpPr>
            <a:spLocks noGrp="1"/>
          </p:cNvSpPr>
          <p:nvPr>
            <p:ph idx="1"/>
          </p:nvPr>
        </p:nvSpPr>
        <p:spPr/>
        <p:txBody>
          <a:bodyPr>
            <a:normAutofit/>
          </a:bodyPr>
          <a:lstStyle/>
          <a:p>
            <a:r>
              <a:rPr lang="en-US" sz="3200" dirty="0"/>
              <a:t>Community Economic Development</a:t>
            </a:r>
          </a:p>
          <a:p>
            <a:r>
              <a:rPr lang="en-US" sz="3200" dirty="0"/>
              <a:t>Technology-based economic development</a:t>
            </a:r>
          </a:p>
          <a:p>
            <a:r>
              <a:rPr lang="en-US" sz="3200" dirty="0"/>
              <a:t>Feasibility studies and business plans</a:t>
            </a:r>
          </a:p>
          <a:p>
            <a:r>
              <a:rPr lang="en-US" sz="3200" dirty="0"/>
              <a:t>Leadership and entrepreneur training</a:t>
            </a:r>
          </a:p>
          <a:p>
            <a:r>
              <a:rPr lang="en-US" sz="3200" dirty="0"/>
              <a:t>Rural business incubators</a:t>
            </a:r>
          </a:p>
          <a:p>
            <a:r>
              <a:rPr lang="en-US" sz="3200" dirty="0"/>
              <a:t>Long-term business strategic planning </a:t>
            </a:r>
          </a:p>
        </p:txBody>
      </p:sp>
    </p:spTree>
    <p:extLst>
      <p:ext uri="{BB962C8B-B14F-4D97-AF65-F5344CB8AC3E}">
        <p14:creationId xmlns:p14="http://schemas.microsoft.com/office/powerpoint/2010/main" val="3687857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CEBF8-814A-4CA3-AB13-2199DE15ED73}"/>
              </a:ext>
            </a:extLst>
          </p:cNvPr>
          <p:cNvSpPr>
            <a:spLocks noGrp="1"/>
          </p:cNvSpPr>
          <p:nvPr>
            <p:ph type="title"/>
          </p:nvPr>
        </p:nvSpPr>
        <p:spPr/>
        <p:txBody>
          <a:bodyPr>
            <a:normAutofit/>
          </a:bodyPr>
          <a:lstStyle/>
          <a:p>
            <a:pPr algn="ctr"/>
            <a:r>
              <a:rPr lang="en-US" sz="4800" dirty="0">
                <a:latin typeface="Arial"/>
                <a:cs typeface="+mj-cs"/>
              </a:rPr>
              <a:t>Eligible Enterprise Projects</a:t>
            </a:r>
            <a:endParaRPr lang="en-US" sz="3200" dirty="0"/>
          </a:p>
        </p:txBody>
      </p:sp>
      <p:sp>
        <p:nvSpPr>
          <p:cNvPr id="3" name="Content Placeholder 2">
            <a:extLst>
              <a:ext uri="{FF2B5EF4-FFF2-40B4-BE49-F238E27FC236}">
                <a16:creationId xmlns:a16="http://schemas.microsoft.com/office/drawing/2014/main" id="{BE49F20C-FD23-4403-BD37-3CC1CEAECB02}"/>
              </a:ext>
            </a:extLst>
          </p:cNvPr>
          <p:cNvSpPr>
            <a:spLocks noGrp="1"/>
          </p:cNvSpPr>
          <p:nvPr>
            <p:ph idx="1"/>
          </p:nvPr>
        </p:nvSpPr>
        <p:spPr/>
        <p:txBody>
          <a:bodyPr/>
          <a:lstStyle/>
          <a:p>
            <a:pPr marL="342900" lvl="0" indent="-342900" defTabSz="457200">
              <a:lnSpc>
                <a:spcPct val="100000"/>
              </a:lnSpc>
              <a:spcBef>
                <a:spcPct val="20000"/>
              </a:spcBef>
              <a:buFont typeface="Arial"/>
              <a:buChar char="•"/>
            </a:pPr>
            <a:r>
              <a:rPr lang="en-US" sz="3200" dirty="0">
                <a:solidFill>
                  <a:prstClr val="black"/>
                </a:solidFill>
                <a:latin typeface="Arial"/>
                <a:cs typeface="+mn-cs"/>
              </a:rPr>
              <a:t>Training and technical assistance such as project planning, business counseling and training, market research, feasibility studies, professional or technical reports or producer service improvements</a:t>
            </a:r>
          </a:p>
          <a:p>
            <a:pPr marL="342900" lvl="0" indent="-342900" defTabSz="457200">
              <a:lnSpc>
                <a:spcPct val="100000"/>
              </a:lnSpc>
              <a:spcBef>
                <a:spcPct val="20000"/>
              </a:spcBef>
              <a:buFont typeface="Arial"/>
              <a:buChar char="•"/>
            </a:pPr>
            <a:r>
              <a:rPr lang="en-US" sz="3200" dirty="0">
                <a:solidFill>
                  <a:prstClr val="black"/>
                </a:solidFill>
                <a:latin typeface="Arial"/>
                <a:cs typeface="+mn-cs"/>
              </a:rPr>
              <a:t>Acquisition or development of land, easements or rights of way; construction, conversion, renovation of buildings; plants, machinery, equipment, access for streets and roads; parking areas and utilities</a:t>
            </a:r>
          </a:p>
          <a:p>
            <a:endParaRPr lang="en-US" dirty="0"/>
          </a:p>
        </p:txBody>
      </p:sp>
    </p:spTree>
    <p:extLst>
      <p:ext uri="{BB962C8B-B14F-4D97-AF65-F5344CB8AC3E}">
        <p14:creationId xmlns:p14="http://schemas.microsoft.com/office/powerpoint/2010/main" val="2408713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DB06C-3964-4980-A84E-56B484A43F24}"/>
              </a:ext>
            </a:extLst>
          </p:cNvPr>
          <p:cNvSpPr>
            <a:spLocks noGrp="1"/>
          </p:cNvSpPr>
          <p:nvPr>
            <p:ph type="title"/>
          </p:nvPr>
        </p:nvSpPr>
        <p:spPr/>
        <p:txBody>
          <a:bodyPr>
            <a:normAutofit/>
          </a:bodyPr>
          <a:lstStyle/>
          <a:p>
            <a:pPr algn="ctr"/>
            <a:r>
              <a:rPr lang="en-US" sz="4800" dirty="0">
                <a:latin typeface="Arial"/>
                <a:cs typeface="+mj-cs"/>
              </a:rPr>
              <a:t>Eligible Enterprise Projects</a:t>
            </a:r>
            <a:endParaRPr lang="en-US" sz="3200" dirty="0"/>
          </a:p>
        </p:txBody>
      </p:sp>
      <p:sp>
        <p:nvSpPr>
          <p:cNvPr id="3" name="Content Placeholder 2">
            <a:extLst>
              <a:ext uri="{FF2B5EF4-FFF2-40B4-BE49-F238E27FC236}">
                <a16:creationId xmlns:a16="http://schemas.microsoft.com/office/drawing/2014/main" id="{77E75444-B900-452C-8E91-1C79414E7CBB}"/>
              </a:ext>
            </a:extLst>
          </p:cNvPr>
          <p:cNvSpPr>
            <a:spLocks noGrp="1"/>
          </p:cNvSpPr>
          <p:nvPr>
            <p:ph idx="1"/>
          </p:nvPr>
        </p:nvSpPr>
        <p:spPr/>
        <p:txBody>
          <a:bodyPr/>
          <a:lstStyle/>
          <a:p>
            <a:pPr marL="342900" lvl="0" indent="-342900" defTabSz="457200">
              <a:lnSpc>
                <a:spcPct val="100000"/>
              </a:lnSpc>
              <a:spcBef>
                <a:spcPct val="20000"/>
              </a:spcBef>
              <a:buFont typeface="Arial"/>
              <a:buChar char="•"/>
            </a:pPr>
            <a:r>
              <a:rPr lang="en-US" sz="3200" dirty="0">
                <a:solidFill>
                  <a:prstClr val="black"/>
                </a:solidFill>
                <a:latin typeface="Arial"/>
                <a:cs typeface="+mn-cs"/>
              </a:rPr>
              <a:t>Pollution control and abatement</a:t>
            </a:r>
          </a:p>
          <a:p>
            <a:pPr marL="342900" lvl="0" indent="-342900" defTabSz="457200">
              <a:lnSpc>
                <a:spcPct val="100000"/>
              </a:lnSpc>
              <a:spcBef>
                <a:spcPct val="20000"/>
              </a:spcBef>
              <a:buFont typeface="Arial"/>
              <a:buChar char="•"/>
            </a:pPr>
            <a:r>
              <a:rPr lang="en-US" sz="3200" dirty="0">
                <a:solidFill>
                  <a:prstClr val="black"/>
                </a:solidFill>
                <a:latin typeface="Arial"/>
                <a:cs typeface="+mn-cs"/>
              </a:rPr>
              <a:t>The capitalization of revolving loan funds, including funds that will make loans for start-ups and working capital</a:t>
            </a:r>
          </a:p>
          <a:p>
            <a:pPr marL="342900" lvl="0" indent="-342900" defTabSz="457200">
              <a:lnSpc>
                <a:spcPct val="100000"/>
              </a:lnSpc>
              <a:spcBef>
                <a:spcPct val="20000"/>
              </a:spcBef>
              <a:buFont typeface="Arial"/>
              <a:buChar char="•"/>
            </a:pPr>
            <a:r>
              <a:rPr lang="en-US" sz="3200" dirty="0">
                <a:solidFill>
                  <a:prstClr val="black"/>
                </a:solidFill>
                <a:latin typeface="Arial"/>
                <a:cs typeface="+mn-cs"/>
              </a:rPr>
              <a:t>Distance adult learning for job training and advancement</a:t>
            </a:r>
          </a:p>
          <a:p>
            <a:pPr marL="342900" lvl="0" indent="-342900" defTabSz="457200">
              <a:lnSpc>
                <a:spcPct val="100000"/>
              </a:lnSpc>
              <a:spcBef>
                <a:spcPct val="20000"/>
              </a:spcBef>
              <a:buFont typeface="Arial"/>
              <a:buChar char="•"/>
            </a:pPr>
            <a:r>
              <a:rPr lang="en-US" sz="3200" dirty="0">
                <a:solidFill>
                  <a:prstClr val="black"/>
                </a:solidFill>
                <a:latin typeface="Arial"/>
                <a:cs typeface="+mn-cs"/>
              </a:rPr>
              <a:t>Rural transportation improvement</a:t>
            </a:r>
          </a:p>
          <a:p>
            <a:endParaRPr lang="en-US" dirty="0"/>
          </a:p>
        </p:txBody>
      </p:sp>
    </p:spTree>
    <p:extLst>
      <p:ext uri="{BB962C8B-B14F-4D97-AF65-F5344CB8AC3E}">
        <p14:creationId xmlns:p14="http://schemas.microsoft.com/office/powerpoint/2010/main" val="1666596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535D-0F57-48FF-8E11-B440C8580C99}"/>
              </a:ext>
            </a:extLst>
          </p:cNvPr>
          <p:cNvSpPr>
            <a:spLocks noGrp="1"/>
          </p:cNvSpPr>
          <p:nvPr>
            <p:ph type="title"/>
          </p:nvPr>
        </p:nvSpPr>
        <p:spPr/>
        <p:txBody>
          <a:bodyPr>
            <a:normAutofit/>
          </a:bodyPr>
          <a:lstStyle/>
          <a:p>
            <a:pPr algn="ctr"/>
            <a:r>
              <a:rPr lang="en-US" sz="4800" dirty="0">
                <a:latin typeface="Arial"/>
                <a:cs typeface="+mj-cs"/>
              </a:rPr>
              <a:t>Eligible Enterprise Projects</a:t>
            </a:r>
            <a:endParaRPr lang="en-US" sz="3200" dirty="0"/>
          </a:p>
        </p:txBody>
      </p:sp>
      <p:sp>
        <p:nvSpPr>
          <p:cNvPr id="3" name="Content Placeholder 2">
            <a:extLst>
              <a:ext uri="{FF2B5EF4-FFF2-40B4-BE49-F238E27FC236}">
                <a16:creationId xmlns:a16="http://schemas.microsoft.com/office/drawing/2014/main" id="{A405871A-C59A-4082-8C5B-2570006A1094}"/>
              </a:ext>
            </a:extLst>
          </p:cNvPr>
          <p:cNvSpPr>
            <a:spLocks noGrp="1"/>
          </p:cNvSpPr>
          <p:nvPr>
            <p:ph idx="1"/>
          </p:nvPr>
        </p:nvSpPr>
        <p:spPr/>
        <p:txBody>
          <a:bodyPr>
            <a:normAutofit/>
          </a:bodyPr>
          <a:lstStyle/>
          <a:p>
            <a:r>
              <a:rPr lang="en-US" sz="3200" dirty="0"/>
              <a:t>Community economic development</a:t>
            </a:r>
          </a:p>
          <a:p>
            <a:r>
              <a:rPr lang="en-US" sz="3200" dirty="0"/>
              <a:t>Technology-based economic development</a:t>
            </a:r>
          </a:p>
          <a:p>
            <a:r>
              <a:rPr lang="en-US" sz="3200" dirty="0"/>
              <a:t>Feasibility studies and business plans</a:t>
            </a:r>
          </a:p>
          <a:p>
            <a:r>
              <a:rPr lang="en-US" sz="3200" dirty="0"/>
              <a:t>Leadership and entrepreneur training</a:t>
            </a:r>
          </a:p>
          <a:p>
            <a:r>
              <a:rPr lang="en-US" sz="3200" dirty="0"/>
              <a:t>Rural business incubators</a:t>
            </a:r>
          </a:p>
          <a:p>
            <a:r>
              <a:rPr lang="en-US" sz="3200" dirty="0"/>
              <a:t>Long-term business strategic planning</a:t>
            </a:r>
          </a:p>
        </p:txBody>
      </p:sp>
    </p:spTree>
    <p:extLst>
      <p:ext uri="{BB962C8B-B14F-4D97-AF65-F5344CB8AC3E}">
        <p14:creationId xmlns:p14="http://schemas.microsoft.com/office/powerpoint/2010/main" val="2370554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A271-2CF1-4938-BE9E-19FB0BFB35A7}"/>
              </a:ext>
            </a:extLst>
          </p:cNvPr>
          <p:cNvSpPr>
            <a:spLocks noGrp="1"/>
          </p:cNvSpPr>
          <p:nvPr>
            <p:ph type="title"/>
          </p:nvPr>
        </p:nvSpPr>
        <p:spPr/>
        <p:txBody>
          <a:bodyPr>
            <a:normAutofit/>
          </a:bodyPr>
          <a:lstStyle/>
          <a:p>
            <a:pPr algn="ctr"/>
            <a:r>
              <a:rPr lang="en-US" sz="4800" dirty="0">
                <a:latin typeface="Arial"/>
                <a:cs typeface="+mj-cs"/>
              </a:rPr>
              <a:t>Small and Emerging Business</a:t>
            </a:r>
            <a:endParaRPr lang="en-US" sz="4400" dirty="0"/>
          </a:p>
        </p:txBody>
      </p:sp>
      <p:sp>
        <p:nvSpPr>
          <p:cNvPr id="3" name="Content Placeholder 2">
            <a:extLst>
              <a:ext uri="{FF2B5EF4-FFF2-40B4-BE49-F238E27FC236}">
                <a16:creationId xmlns:a16="http://schemas.microsoft.com/office/drawing/2014/main" id="{CCB285F0-4949-4012-A0EF-BB5C890DD09A}"/>
              </a:ext>
            </a:extLst>
          </p:cNvPr>
          <p:cNvSpPr>
            <a:spLocks noGrp="1"/>
          </p:cNvSpPr>
          <p:nvPr>
            <p:ph idx="1"/>
          </p:nvPr>
        </p:nvSpPr>
        <p:spPr/>
        <p:txBody>
          <a:bodyPr>
            <a:normAutofit fontScale="92500" lnSpcReduction="20000"/>
          </a:bodyPr>
          <a:lstStyle/>
          <a:p>
            <a:pPr marL="342900" lvl="0" indent="-342900" defTabSz="457200">
              <a:lnSpc>
                <a:spcPct val="100000"/>
              </a:lnSpc>
              <a:spcBef>
                <a:spcPct val="20000"/>
              </a:spcBef>
              <a:buFont typeface="Arial"/>
              <a:buChar char="•"/>
            </a:pPr>
            <a:r>
              <a:rPr lang="en-US" sz="3000" dirty="0">
                <a:solidFill>
                  <a:prstClr val="black"/>
                </a:solidFill>
                <a:latin typeface="Arial"/>
                <a:cs typeface="+mn-cs"/>
              </a:rPr>
              <a:t>Any private and/or nonprofit </a:t>
            </a:r>
            <a:r>
              <a:rPr lang="en-US" sz="3000" b="1" dirty="0">
                <a:solidFill>
                  <a:prstClr val="black"/>
                </a:solidFill>
                <a:latin typeface="Arial"/>
                <a:cs typeface="+mn-cs"/>
              </a:rPr>
              <a:t>business</a:t>
            </a:r>
            <a:r>
              <a:rPr lang="en-US" sz="3000" dirty="0">
                <a:solidFill>
                  <a:prstClr val="black"/>
                </a:solidFill>
                <a:latin typeface="Arial"/>
                <a:cs typeface="+mn-cs"/>
              </a:rPr>
              <a:t> which will employ 50 or fewer new employees and has less than $1 million in gross revenue; for retail operations, total sales minus cost of goods sold minus returns or for a service organization, gross revenue minus cost of providing service or for a manufacturing operation it will be total sales minus cost of raw materials minus the cost of production.   For an Indian Tribal business to be considered small and emerging, its management and Board of Directors must operate independently of the Tribal Council.  In order to be considered independent, the majority of the Board of Directors must come from areas other than the Tribal Council members or their families and they cannot be removed without cause. </a:t>
            </a:r>
          </a:p>
          <a:p>
            <a:endParaRPr lang="en-US" dirty="0"/>
          </a:p>
        </p:txBody>
      </p:sp>
    </p:spTree>
    <p:extLst>
      <p:ext uri="{BB962C8B-B14F-4D97-AF65-F5344CB8AC3E}">
        <p14:creationId xmlns:p14="http://schemas.microsoft.com/office/powerpoint/2010/main" val="216845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E91A-692B-498D-9649-78FA20C1D956}"/>
              </a:ext>
            </a:extLst>
          </p:cNvPr>
          <p:cNvSpPr>
            <a:spLocks noGrp="1"/>
          </p:cNvSpPr>
          <p:nvPr>
            <p:ph type="title"/>
          </p:nvPr>
        </p:nvSpPr>
        <p:spPr>
          <a:xfrm>
            <a:off x="158262" y="424695"/>
            <a:ext cx="11195538" cy="1325563"/>
          </a:xfrm>
        </p:spPr>
        <p:txBody>
          <a:bodyPr>
            <a:normAutofit/>
          </a:bodyPr>
          <a:lstStyle/>
          <a:p>
            <a:pPr algn="ctr"/>
            <a:r>
              <a:rPr lang="en-US" sz="4800" dirty="0"/>
              <a:t>Purpose</a:t>
            </a:r>
          </a:p>
        </p:txBody>
      </p:sp>
      <p:sp>
        <p:nvSpPr>
          <p:cNvPr id="3" name="Content Placeholder 2">
            <a:extLst>
              <a:ext uri="{FF2B5EF4-FFF2-40B4-BE49-F238E27FC236}">
                <a16:creationId xmlns:a16="http://schemas.microsoft.com/office/drawing/2014/main" id="{D57F73E4-862B-46D5-8089-D860119E39BB}"/>
              </a:ext>
            </a:extLst>
          </p:cNvPr>
          <p:cNvSpPr>
            <a:spLocks noGrp="1"/>
          </p:cNvSpPr>
          <p:nvPr>
            <p:ph idx="1"/>
          </p:nvPr>
        </p:nvSpPr>
        <p:spPr/>
        <p:txBody>
          <a:bodyPr vert="horz" lIns="91440" tIns="45720" rIns="91440" bIns="45720" rtlCol="0" anchor="t">
            <a:normAutofit/>
          </a:bodyPr>
          <a:lstStyle/>
          <a:p>
            <a:endParaRPr lang="en-US" sz="2800" dirty="0"/>
          </a:p>
          <a:p>
            <a:pPr lvl="4"/>
            <a:endParaRPr lang="en-US" sz="2700" dirty="0"/>
          </a:p>
          <a:p>
            <a:pPr marL="0" lvl="0" indent="0" defTabSz="457200">
              <a:lnSpc>
                <a:spcPct val="100000"/>
              </a:lnSpc>
              <a:spcBef>
                <a:spcPct val="20000"/>
              </a:spcBef>
              <a:buNone/>
            </a:pPr>
            <a:r>
              <a:rPr lang="en-US" sz="3200" dirty="0">
                <a:solidFill>
                  <a:prstClr val="black"/>
                </a:solidFill>
                <a:latin typeface="Arial"/>
                <a:cs typeface="+mn-cs"/>
              </a:rPr>
              <a:t>Rural Business Development Grant (RBDG) funds are used to fund business opportunity and business enterprise projects that serve </a:t>
            </a:r>
            <a:r>
              <a:rPr lang="en-US" sz="3200" u="sng" dirty="0">
                <a:solidFill>
                  <a:prstClr val="black"/>
                </a:solidFill>
                <a:latin typeface="Arial"/>
                <a:cs typeface="+mn-cs"/>
              </a:rPr>
              <a:t>Rural Areas</a:t>
            </a:r>
            <a:r>
              <a:rPr lang="en-US" sz="3200" dirty="0">
                <a:solidFill>
                  <a:prstClr val="black"/>
                </a:solidFill>
                <a:latin typeface="Arial"/>
                <a:cs typeface="+mn-cs"/>
              </a:rPr>
              <a:t>. </a:t>
            </a:r>
          </a:p>
          <a:p>
            <a:pPr marL="0" lvl="0" indent="0" defTabSz="457200">
              <a:lnSpc>
                <a:spcPct val="100000"/>
              </a:lnSpc>
              <a:spcBef>
                <a:spcPct val="20000"/>
              </a:spcBef>
              <a:buNone/>
            </a:pPr>
            <a:endParaRPr lang="en-US" sz="3200" dirty="0">
              <a:solidFill>
                <a:prstClr val="black"/>
              </a:solidFill>
              <a:latin typeface="Arial"/>
              <a:cs typeface="+mn-cs"/>
            </a:endParaRPr>
          </a:p>
          <a:p>
            <a:pPr marL="0" lvl="0" indent="0" defTabSz="457200">
              <a:lnSpc>
                <a:spcPct val="100000"/>
              </a:lnSpc>
              <a:spcBef>
                <a:spcPct val="20000"/>
              </a:spcBef>
              <a:buNone/>
            </a:pPr>
            <a:r>
              <a:rPr lang="en-US" sz="3200" dirty="0">
                <a:solidFill>
                  <a:prstClr val="black"/>
                </a:solidFill>
                <a:latin typeface="Arial"/>
                <a:cs typeface="+mn-cs"/>
              </a:rPr>
              <a:t> (Rural Area = 50,000 or under in population) </a:t>
            </a:r>
          </a:p>
          <a:p>
            <a:pPr marL="1828800" lvl="4" indent="0">
              <a:buNone/>
            </a:pPr>
            <a:endParaRPr lang="en-US" sz="2700" dirty="0"/>
          </a:p>
        </p:txBody>
      </p:sp>
    </p:spTree>
    <p:extLst>
      <p:ext uri="{BB962C8B-B14F-4D97-AF65-F5344CB8AC3E}">
        <p14:creationId xmlns:p14="http://schemas.microsoft.com/office/powerpoint/2010/main" val="1597740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7E985-589B-4A88-BF0A-821635B7ACFC}"/>
              </a:ext>
            </a:extLst>
          </p:cNvPr>
          <p:cNvSpPr>
            <a:spLocks noGrp="1"/>
          </p:cNvSpPr>
          <p:nvPr>
            <p:ph type="title"/>
          </p:nvPr>
        </p:nvSpPr>
        <p:spPr/>
        <p:txBody>
          <a:bodyPr>
            <a:normAutofit/>
          </a:bodyPr>
          <a:lstStyle/>
          <a:p>
            <a:pPr algn="ctr"/>
            <a:r>
              <a:rPr lang="en-US" sz="4800" dirty="0">
                <a:latin typeface="Arial"/>
                <a:cs typeface="+mj-cs"/>
              </a:rPr>
              <a:t>Ineligible Use of Funds</a:t>
            </a:r>
            <a:endParaRPr lang="en-US" sz="3200" dirty="0"/>
          </a:p>
        </p:txBody>
      </p:sp>
      <p:sp>
        <p:nvSpPr>
          <p:cNvPr id="3" name="Content Placeholder 2">
            <a:extLst>
              <a:ext uri="{FF2B5EF4-FFF2-40B4-BE49-F238E27FC236}">
                <a16:creationId xmlns:a16="http://schemas.microsoft.com/office/drawing/2014/main" id="{68A59A2E-50AA-4D8F-A285-39761897E356}"/>
              </a:ext>
            </a:extLst>
          </p:cNvPr>
          <p:cNvSpPr>
            <a:spLocks noGrp="1"/>
          </p:cNvSpPr>
          <p:nvPr>
            <p:ph idx="1"/>
          </p:nvPr>
        </p:nvSpPr>
        <p:spPr/>
        <p:txBody>
          <a:bodyPr/>
          <a:lstStyle/>
          <a:p>
            <a:pPr marL="342900" lvl="0" indent="-342900" defTabSz="457200">
              <a:lnSpc>
                <a:spcPct val="100000"/>
              </a:lnSpc>
              <a:spcBef>
                <a:spcPct val="20000"/>
              </a:spcBef>
              <a:buFont typeface="Arial"/>
              <a:buChar char="•"/>
            </a:pPr>
            <a:r>
              <a:rPr lang="en-US" sz="3600" dirty="0">
                <a:solidFill>
                  <a:prstClr val="black"/>
                </a:solidFill>
                <a:latin typeface="Arial"/>
                <a:cs typeface="+mn-cs"/>
              </a:rPr>
              <a:t>Duplicate current services or substitute previously provided</a:t>
            </a:r>
          </a:p>
          <a:p>
            <a:pPr marL="342900" lvl="0" indent="-342900" defTabSz="457200">
              <a:lnSpc>
                <a:spcPct val="100000"/>
              </a:lnSpc>
              <a:spcBef>
                <a:spcPct val="20000"/>
              </a:spcBef>
              <a:buFont typeface="Arial"/>
              <a:buChar char="•"/>
            </a:pPr>
            <a:r>
              <a:rPr lang="en-US" sz="3600" dirty="0">
                <a:solidFill>
                  <a:prstClr val="black"/>
                </a:solidFill>
                <a:latin typeface="Arial"/>
                <a:cs typeface="+mn-cs"/>
              </a:rPr>
              <a:t>Pay costs of preparing the application</a:t>
            </a:r>
          </a:p>
          <a:p>
            <a:pPr marL="342900" lvl="0" indent="-342900" defTabSz="457200">
              <a:lnSpc>
                <a:spcPct val="100000"/>
              </a:lnSpc>
              <a:spcBef>
                <a:spcPct val="20000"/>
              </a:spcBef>
              <a:buFont typeface="Arial"/>
              <a:buChar char="•"/>
            </a:pPr>
            <a:r>
              <a:rPr lang="en-US" sz="3600" dirty="0">
                <a:solidFill>
                  <a:prstClr val="black"/>
                </a:solidFill>
                <a:latin typeface="Arial"/>
                <a:cs typeface="+mn-cs"/>
              </a:rPr>
              <a:t>Pay costs for any expenses incurred prior to receipt of a full application</a:t>
            </a:r>
          </a:p>
          <a:p>
            <a:endParaRPr lang="en-US" dirty="0"/>
          </a:p>
        </p:txBody>
      </p:sp>
    </p:spTree>
    <p:extLst>
      <p:ext uri="{BB962C8B-B14F-4D97-AF65-F5344CB8AC3E}">
        <p14:creationId xmlns:p14="http://schemas.microsoft.com/office/powerpoint/2010/main" val="4280821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AACD2-A893-457B-AADD-3209C4D1F092}"/>
              </a:ext>
            </a:extLst>
          </p:cNvPr>
          <p:cNvSpPr>
            <a:spLocks noGrp="1"/>
          </p:cNvSpPr>
          <p:nvPr>
            <p:ph type="title"/>
          </p:nvPr>
        </p:nvSpPr>
        <p:spPr/>
        <p:txBody>
          <a:bodyPr>
            <a:normAutofit/>
          </a:bodyPr>
          <a:lstStyle/>
          <a:p>
            <a:pPr algn="ctr"/>
            <a:r>
              <a:rPr lang="en-US" sz="4800" dirty="0">
                <a:latin typeface="Arial"/>
                <a:cs typeface="+mj-cs"/>
              </a:rPr>
              <a:t>Ineligible Uses</a:t>
            </a:r>
            <a:endParaRPr lang="en-US" sz="3200" dirty="0"/>
          </a:p>
        </p:txBody>
      </p:sp>
      <p:sp>
        <p:nvSpPr>
          <p:cNvPr id="3" name="Content Placeholder 2">
            <a:extLst>
              <a:ext uri="{FF2B5EF4-FFF2-40B4-BE49-F238E27FC236}">
                <a16:creationId xmlns:a16="http://schemas.microsoft.com/office/drawing/2014/main" id="{8EF59195-C486-43A9-AC3C-3684EF76B37A}"/>
              </a:ext>
            </a:extLst>
          </p:cNvPr>
          <p:cNvSpPr>
            <a:spLocks noGrp="1"/>
          </p:cNvSpPr>
          <p:nvPr>
            <p:ph idx="1"/>
          </p:nvPr>
        </p:nvSpPr>
        <p:spPr/>
        <p:txBody>
          <a:bodyPr/>
          <a:lstStyle/>
          <a:p>
            <a:pPr marL="342900" lvl="0" indent="-342900" defTabSz="457200">
              <a:lnSpc>
                <a:spcPct val="100000"/>
              </a:lnSpc>
              <a:spcBef>
                <a:spcPct val="20000"/>
              </a:spcBef>
              <a:buFont typeface="Arial"/>
              <a:buChar char="•"/>
            </a:pPr>
            <a:r>
              <a:rPr lang="en-US" sz="3600" dirty="0">
                <a:solidFill>
                  <a:prstClr val="black"/>
                </a:solidFill>
                <a:latin typeface="Arial"/>
                <a:cs typeface="+mn-cs"/>
              </a:rPr>
              <a:t>Fund Agriculture Production (some exceptions that are not considered Agriculture Production)</a:t>
            </a:r>
          </a:p>
          <a:p>
            <a:pPr marL="342900" lvl="0" indent="-342900" defTabSz="457200">
              <a:lnSpc>
                <a:spcPct val="100000"/>
              </a:lnSpc>
              <a:spcBef>
                <a:spcPct val="20000"/>
              </a:spcBef>
              <a:buFont typeface="Arial"/>
              <a:buChar char="•"/>
            </a:pPr>
            <a:r>
              <a:rPr lang="en-US" sz="3600" dirty="0">
                <a:solidFill>
                  <a:prstClr val="black"/>
                </a:solidFill>
                <a:latin typeface="Arial"/>
                <a:cs typeface="+mn-cs"/>
              </a:rPr>
              <a:t>Finance comprehensive area-wide type planning</a:t>
            </a:r>
          </a:p>
          <a:p>
            <a:pPr marL="342900" lvl="0" indent="-342900" defTabSz="457200">
              <a:lnSpc>
                <a:spcPct val="100000"/>
              </a:lnSpc>
              <a:spcBef>
                <a:spcPct val="20000"/>
              </a:spcBef>
              <a:buFont typeface="Arial"/>
              <a:buChar char="•"/>
            </a:pPr>
            <a:r>
              <a:rPr lang="en-US" sz="3600" dirty="0">
                <a:solidFill>
                  <a:prstClr val="black"/>
                </a:solidFill>
                <a:latin typeface="Arial"/>
                <a:cs typeface="+mn-cs"/>
              </a:rPr>
              <a:t>See regulation for full list</a:t>
            </a:r>
          </a:p>
          <a:p>
            <a:endParaRPr lang="en-US" dirty="0"/>
          </a:p>
        </p:txBody>
      </p:sp>
    </p:spTree>
    <p:extLst>
      <p:ext uri="{BB962C8B-B14F-4D97-AF65-F5344CB8AC3E}">
        <p14:creationId xmlns:p14="http://schemas.microsoft.com/office/powerpoint/2010/main" val="2195240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D1A7-1E13-4719-B704-2156DD30B3D4}"/>
              </a:ext>
            </a:extLst>
          </p:cNvPr>
          <p:cNvSpPr>
            <a:spLocks noGrp="1"/>
          </p:cNvSpPr>
          <p:nvPr>
            <p:ph type="title"/>
          </p:nvPr>
        </p:nvSpPr>
        <p:spPr/>
        <p:txBody>
          <a:bodyPr>
            <a:normAutofit/>
          </a:bodyPr>
          <a:lstStyle/>
          <a:p>
            <a:pPr algn="ctr"/>
            <a:r>
              <a:rPr lang="en-US" sz="4800" dirty="0">
                <a:latin typeface="Arial"/>
                <a:cs typeface="+mj-cs"/>
              </a:rPr>
              <a:t>Ineligible Uses</a:t>
            </a:r>
            <a:endParaRPr lang="en-US" sz="3200" dirty="0"/>
          </a:p>
        </p:txBody>
      </p:sp>
      <p:sp>
        <p:nvSpPr>
          <p:cNvPr id="3" name="Content Placeholder 2">
            <a:extLst>
              <a:ext uri="{FF2B5EF4-FFF2-40B4-BE49-F238E27FC236}">
                <a16:creationId xmlns:a16="http://schemas.microsoft.com/office/drawing/2014/main" id="{968430C8-CC5C-419E-A3FE-3FC7F97EDD3C}"/>
              </a:ext>
            </a:extLst>
          </p:cNvPr>
          <p:cNvSpPr>
            <a:spLocks noGrp="1"/>
          </p:cNvSpPr>
          <p:nvPr>
            <p:ph idx="1"/>
          </p:nvPr>
        </p:nvSpPr>
        <p:spPr/>
        <p:txBody>
          <a:bodyPr>
            <a:normAutofit fontScale="92500" lnSpcReduction="10000"/>
          </a:bodyPr>
          <a:lstStyle/>
          <a:p>
            <a:pPr marL="0" lvl="0" indent="0" algn="ctr" defTabSz="457200">
              <a:lnSpc>
                <a:spcPct val="100000"/>
              </a:lnSpc>
              <a:spcBef>
                <a:spcPct val="20000"/>
              </a:spcBef>
              <a:buNone/>
            </a:pPr>
            <a:r>
              <a:rPr lang="en-US" sz="3200" dirty="0">
                <a:solidFill>
                  <a:prstClr val="black"/>
                </a:solidFill>
                <a:latin typeface="Arial"/>
                <a:cs typeface="+mn-cs"/>
              </a:rPr>
              <a:t>		</a:t>
            </a:r>
            <a:r>
              <a:rPr lang="en-US" sz="3900" dirty="0">
                <a:solidFill>
                  <a:prstClr val="black"/>
                </a:solidFill>
                <a:latin typeface="Arial"/>
                <a:cs typeface="+mn-cs"/>
              </a:rPr>
              <a:t>*****Pass through grants*****</a:t>
            </a:r>
          </a:p>
          <a:p>
            <a:pPr marL="742950" lvl="1" indent="-285750" defTabSz="457200">
              <a:lnSpc>
                <a:spcPct val="100000"/>
              </a:lnSpc>
              <a:spcBef>
                <a:spcPct val="20000"/>
              </a:spcBef>
              <a:buFont typeface="Arial"/>
              <a:buChar char="–"/>
            </a:pPr>
            <a:r>
              <a:rPr lang="en-US" sz="3600" dirty="0">
                <a:solidFill>
                  <a:prstClr val="black"/>
                </a:solidFill>
                <a:latin typeface="Arial"/>
                <a:cs typeface="+mn-cs"/>
              </a:rPr>
              <a:t>The purchase, refurbishing or remodeling of real estate for use as a business incubator </a:t>
            </a:r>
            <a:r>
              <a:rPr lang="en-US" sz="3600" b="1" i="1" dirty="0">
                <a:solidFill>
                  <a:prstClr val="black"/>
                </a:solidFill>
                <a:latin typeface="Arial"/>
                <a:cs typeface="+mn-cs"/>
              </a:rPr>
              <a:t>without charging </a:t>
            </a:r>
            <a:r>
              <a:rPr lang="en-US" sz="3600" b="1" dirty="0">
                <a:solidFill>
                  <a:prstClr val="black"/>
                </a:solidFill>
                <a:latin typeface="Arial"/>
                <a:cs typeface="+mn-cs"/>
              </a:rPr>
              <a:t>a </a:t>
            </a:r>
            <a:r>
              <a:rPr lang="en-US" sz="3600" b="1" i="1" dirty="0">
                <a:solidFill>
                  <a:prstClr val="black"/>
                </a:solidFill>
                <a:latin typeface="Arial"/>
                <a:cs typeface="+mn-cs"/>
              </a:rPr>
              <a:t>fair market rental</a:t>
            </a:r>
          </a:p>
          <a:p>
            <a:pPr marL="742950" lvl="1" indent="-285750" defTabSz="457200">
              <a:lnSpc>
                <a:spcPct val="100000"/>
              </a:lnSpc>
              <a:spcBef>
                <a:spcPct val="20000"/>
              </a:spcBef>
              <a:buFont typeface="Arial"/>
              <a:buChar char="–"/>
            </a:pPr>
            <a:r>
              <a:rPr lang="en-US" sz="3600" dirty="0">
                <a:solidFill>
                  <a:prstClr val="black"/>
                </a:solidFill>
                <a:latin typeface="Arial"/>
                <a:cs typeface="+mn-cs"/>
              </a:rPr>
              <a:t>The purchase of equipment for use by an ultimate recipient </a:t>
            </a:r>
            <a:r>
              <a:rPr lang="en-US" sz="3600" b="1" i="1" dirty="0">
                <a:solidFill>
                  <a:prstClr val="black"/>
                </a:solidFill>
                <a:latin typeface="Arial"/>
                <a:cs typeface="+mn-cs"/>
              </a:rPr>
              <a:t>without charging a fair market rental</a:t>
            </a:r>
          </a:p>
          <a:p>
            <a:pPr marL="742950" lvl="1" indent="-285750" defTabSz="457200">
              <a:lnSpc>
                <a:spcPct val="100000"/>
              </a:lnSpc>
              <a:spcBef>
                <a:spcPct val="20000"/>
              </a:spcBef>
              <a:buFont typeface="Arial"/>
              <a:buChar char="–"/>
            </a:pPr>
            <a:r>
              <a:rPr lang="en-US" sz="3600" dirty="0">
                <a:solidFill>
                  <a:prstClr val="black"/>
                </a:solidFill>
                <a:latin typeface="Arial"/>
                <a:cs typeface="+mn-cs"/>
              </a:rPr>
              <a:t>The making of a RLF loan </a:t>
            </a:r>
            <a:r>
              <a:rPr lang="en-US" sz="3600" i="1" dirty="0">
                <a:solidFill>
                  <a:prstClr val="black"/>
                </a:solidFill>
                <a:latin typeface="Arial"/>
                <a:cs typeface="+mn-cs"/>
              </a:rPr>
              <a:t>without taking appropriate security </a:t>
            </a:r>
            <a:r>
              <a:rPr lang="en-US" sz="3600" dirty="0">
                <a:solidFill>
                  <a:prstClr val="black"/>
                </a:solidFill>
                <a:latin typeface="Arial"/>
                <a:cs typeface="+mn-cs"/>
              </a:rPr>
              <a:t>to reasonably assure repayment of the loan</a:t>
            </a:r>
          </a:p>
          <a:p>
            <a:pPr algn="ctr"/>
            <a:endParaRPr lang="en-US" dirty="0"/>
          </a:p>
        </p:txBody>
      </p:sp>
    </p:spTree>
    <p:extLst>
      <p:ext uri="{BB962C8B-B14F-4D97-AF65-F5344CB8AC3E}">
        <p14:creationId xmlns:p14="http://schemas.microsoft.com/office/powerpoint/2010/main" val="1758925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D1A7-1E13-4719-B704-2156DD30B3D4}"/>
              </a:ext>
            </a:extLst>
          </p:cNvPr>
          <p:cNvSpPr>
            <a:spLocks noGrp="1"/>
          </p:cNvSpPr>
          <p:nvPr>
            <p:ph type="title"/>
          </p:nvPr>
        </p:nvSpPr>
        <p:spPr/>
        <p:txBody>
          <a:bodyPr>
            <a:normAutofit/>
          </a:bodyPr>
          <a:lstStyle/>
          <a:p>
            <a:pPr algn="ctr"/>
            <a:r>
              <a:rPr lang="en-US" sz="4800" dirty="0">
                <a:latin typeface="Arial"/>
                <a:cs typeface="+mj-cs"/>
              </a:rPr>
              <a:t>Ineligible Uses</a:t>
            </a:r>
            <a:endParaRPr lang="en-US" sz="3200" dirty="0"/>
          </a:p>
        </p:txBody>
      </p:sp>
      <p:sp>
        <p:nvSpPr>
          <p:cNvPr id="3" name="Content Placeholder 2">
            <a:extLst>
              <a:ext uri="{FF2B5EF4-FFF2-40B4-BE49-F238E27FC236}">
                <a16:creationId xmlns:a16="http://schemas.microsoft.com/office/drawing/2014/main" id="{968430C8-CC5C-419E-A3FE-3FC7F97EDD3C}"/>
              </a:ext>
            </a:extLst>
          </p:cNvPr>
          <p:cNvSpPr>
            <a:spLocks noGrp="1"/>
          </p:cNvSpPr>
          <p:nvPr>
            <p:ph idx="1"/>
          </p:nvPr>
        </p:nvSpPr>
        <p:spPr/>
        <p:txBody>
          <a:bodyPr>
            <a:normAutofit/>
          </a:bodyPr>
          <a:lstStyle/>
          <a:p>
            <a:pPr marL="0" lvl="0" indent="0" algn="ctr" defTabSz="457200">
              <a:lnSpc>
                <a:spcPct val="100000"/>
              </a:lnSpc>
              <a:spcBef>
                <a:spcPct val="20000"/>
              </a:spcBef>
              <a:buNone/>
            </a:pPr>
            <a:r>
              <a:rPr lang="en-US" sz="3200" dirty="0">
                <a:solidFill>
                  <a:prstClr val="black"/>
                </a:solidFill>
                <a:latin typeface="Arial"/>
                <a:cs typeface="+mn-cs"/>
              </a:rPr>
              <a:t>		</a:t>
            </a:r>
            <a:r>
              <a:rPr lang="en-US" sz="3900" dirty="0">
                <a:solidFill>
                  <a:prstClr val="black"/>
                </a:solidFill>
                <a:latin typeface="Arial"/>
                <a:cs typeface="+mn-cs"/>
              </a:rPr>
              <a:t>*****Pass through grants*****</a:t>
            </a:r>
          </a:p>
          <a:p>
            <a:pPr algn="ctr"/>
            <a:r>
              <a:rPr lang="en-US" sz="3600" dirty="0"/>
              <a:t>Leasing a building or equipment to the business for $1/year is NOT ALLOWED</a:t>
            </a:r>
          </a:p>
          <a:p>
            <a:pPr algn="ctr"/>
            <a:endParaRPr lang="en-US" sz="3600" dirty="0"/>
          </a:p>
        </p:txBody>
      </p:sp>
      <p:pic>
        <p:nvPicPr>
          <p:cNvPr id="14" name="Picture 13">
            <a:extLst>
              <a:ext uri="{FF2B5EF4-FFF2-40B4-BE49-F238E27FC236}">
                <a16:creationId xmlns:a16="http://schemas.microsoft.com/office/drawing/2014/main" id="{92E9E9FB-4906-4258-B440-88AB936FF7C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54600" y="3835400"/>
            <a:ext cx="1841500" cy="1841500"/>
          </a:xfrm>
          <a:prstGeom prst="rect">
            <a:avLst/>
          </a:prstGeom>
        </p:spPr>
      </p:pic>
    </p:spTree>
    <p:extLst>
      <p:ext uri="{BB962C8B-B14F-4D97-AF65-F5344CB8AC3E}">
        <p14:creationId xmlns:p14="http://schemas.microsoft.com/office/powerpoint/2010/main" val="4283635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6DF04-9C10-4921-97B2-D42AFB12F8D7}"/>
              </a:ext>
            </a:extLst>
          </p:cNvPr>
          <p:cNvSpPr>
            <a:spLocks noGrp="1"/>
          </p:cNvSpPr>
          <p:nvPr>
            <p:ph type="title"/>
          </p:nvPr>
        </p:nvSpPr>
        <p:spPr/>
        <p:txBody>
          <a:bodyPr>
            <a:normAutofit/>
          </a:bodyPr>
          <a:lstStyle/>
          <a:p>
            <a:pPr algn="ctr"/>
            <a:r>
              <a:rPr lang="en-US" sz="4800" dirty="0">
                <a:latin typeface="Arial"/>
                <a:cs typeface="+mj-cs"/>
              </a:rPr>
              <a:t>Set Aside Funds</a:t>
            </a:r>
            <a:endParaRPr lang="en-US" sz="3200" dirty="0"/>
          </a:p>
        </p:txBody>
      </p:sp>
      <p:sp>
        <p:nvSpPr>
          <p:cNvPr id="3" name="Content Placeholder 2">
            <a:extLst>
              <a:ext uri="{FF2B5EF4-FFF2-40B4-BE49-F238E27FC236}">
                <a16:creationId xmlns:a16="http://schemas.microsoft.com/office/drawing/2014/main" id="{60E0FCD4-8BA9-4167-8695-885DD2AF91BF}"/>
              </a:ext>
            </a:extLst>
          </p:cNvPr>
          <p:cNvSpPr>
            <a:spLocks noGrp="1"/>
          </p:cNvSpPr>
          <p:nvPr>
            <p:ph idx="1"/>
          </p:nvPr>
        </p:nvSpPr>
        <p:spPr/>
        <p:txBody>
          <a:bodyPr>
            <a:normAutofit lnSpcReduction="10000"/>
          </a:bodyPr>
          <a:lstStyle/>
          <a:p>
            <a:pPr marL="342900" lvl="0" indent="-342900" defTabSz="457200">
              <a:lnSpc>
                <a:spcPct val="100000"/>
              </a:lnSpc>
              <a:spcBef>
                <a:spcPct val="20000"/>
              </a:spcBef>
              <a:buFont typeface="Arial"/>
              <a:buChar char="•"/>
            </a:pPr>
            <a:r>
              <a:rPr lang="en-US" sz="3200" i="1" u="sng" dirty="0">
                <a:solidFill>
                  <a:prstClr val="black"/>
                </a:solidFill>
                <a:latin typeface="Arial"/>
                <a:cs typeface="+mn-cs"/>
              </a:rPr>
              <a:t>At least 75% of the funds </a:t>
            </a:r>
            <a:r>
              <a:rPr lang="en-US" sz="3200" dirty="0">
                <a:solidFill>
                  <a:prstClr val="black"/>
                </a:solidFill>
                <a:latin typeface="Arial"/>
                <a:cs typeface="+mn-cs"/>
              </a:rPr>
              <a:t>will directly benefit the specially named group. </a:t>
            </a:r>
          </a:p>
          <a:p>
            <a:pPr marL="742950" lvl="1" indent="-285750" defTabSz="457200">
              <a:lnSpc>
                <a:spcPct val="100000"/>
              </a:lnSpc>
              <a:spcBef>
                <a:spcPct val="20000"/>
              </a:spcBef>
              <a:buFont typeface="Arial"/>
              <a:buChar char="–"/>
            </a:pPr>
            <a:r>
              <a:rPr lang="en-US" sz="2800" dirty="0">
                <a:solidFill>
                  <a:prstClr val="black"/>
                </a:solidFill>
                <a:latin typeface="Arial"/>
                <a:cs typeface="+mn-cs"/>
              </a:rPr>
              <a:t>Native American Set Aside</a:t>
            </a:r>
          </a:p>
          <a:p>
            <a:pPr marL="742950" lvl="1" indent="-285750" defTabSz="457200">
              <a:lnSpc>
                <a:spcPct val="100000"/>
              </a:lnSpc>
              <a:spcBef>
                <a:spcPct val="20000"/>
              </a:spcBef>
              <a:buFont typeface="Arial"/>
              <a:buChar char="–"/>
            </a:pPr>
            <a:r>
              <a:rPr lang="en-US" sz="2800" dirty="0">
                <a:solidFill>
                  <a:prstClr val="black"/>
                </a:solidFill>
                <a:latin typeface="Arial"/>
                <a:cs typeface="+mn-cs"/>
              </a:rPr>
              <a:t>REAP Zone Set Aside</a:t>
            </a:r>
          </a:p>
          <a:p>
            <a:pPr marL="342900" lvl="0" indent="-342900" defTabSz="457200">
              <a:lnSpc>
                <a:spcPct val="100000"/>
              </a:lnSpc>
              <a:spcBef>
                <a:spcPct val="20000"/>
              </a:spcBef>
              <a:buFont typeface="Arial"/>
              <a:buChar char="•"/>
            </a:pPr>
            <a:r>
              <a:rPr lang="en-US" sz="3200" dirty="0">
                <a:solidFill>
                  <a:prstClr val="black"/>
                </a:solidFill>
                <a:latin typeface="Arial"/>
                <a:cs typeface="+mn-cs"/>
              </a:rPr>
              <a:t>The applicant does not necessarily need to be a part of or located in the specially named group or area- but can be providing services to that group or area.  </a:t>
            </a:r>
          </a:p>
          <a:p>
            <a:pPr marL="342900" lvl="0" indent="-342900" defTabSz="457200">
              <a:lnSpc>
                <a:spcPct val="100000"/>
              </a:lnSpc>
              <a:spcBef>
                <a:spcPct val="20000"/>
              </a:spcBef>
              <a:buFont typeface="Arial"/>
              <a:buChar char="•"/>
            </a:pPr>
            <a:r>
              <a:rPr lang="en-US" sz="3200" dirty="0">
                <a:solidFill>
                  <a:prstClr val="black"/>
                </a:solidFill>
                <a:latin typeface="Arial"/>
                <a:cs typeface="+mn-cs"/>
              </a:rPr>
              <a:t>REAP Zone set-aside requires a benchmark from the REAP Zone (CONAC REAP Zone; Southwest REAP Zone)</a:t>
            </a:r>
          </a:p>
          <a:p>
            <a:endParaRPr lang="en-US" dirty="0"/>
          </a:p>
        </p:txBody>
      </p:sp>
    </p:spTree>
    <p:extLst>
      <p:ext uri="{BB962C8B-B14F-4D97-AF65-F5344CB8AC3E}">
        <p14:creationId xmlns:p14="http://schemas.microsoft.com/office/powerpoint/2010/main" val="4156807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B792-EA0D-44F1-9270-984D9CEA18D2}"/>
              </a:ext>
            </a:extLst>
          </p:cNvPr>
          <p:cNvSpPr>
            <a:spLocks noGrp="1"/>
          </p:cNvSpPr>
          <p:nvPr>
            <p:ph type="title"/>
          </p:nvPr>
        </p:nvSpPr>
        <p:spPr/>
        <p:txBody>
          <a:bodyPr>
            <a:normAutofit/>
          </a:bodyPr>
          <a:lstStyle/>
          <a:p>
            <a:pPr algn="ctr"/>
            <a:r>
              <a:rPr lang="en-US" sz="4800" dirty="0">
                <a:latin typeface="Arial"/>
                <a:cs typeface="+mj-cs"/>
              </a:rPr>
              <a:t>Pause for Questions</a:t>
            </a:r>
            <a:endParaRPr lang="en-US" sz="3200" dirty="0"/>
          </a:p>
        </p:txBody>
      </p:sp>
      <p:sp>
        <p:nvSpPr>
          <p:cNvPr id="3" name="Content Placeholder 2">
            <a:extLst>
              <a:ext uri="{FF2B5EF4-FFF2-40B4-BE49-F238E27FC236}">
                <a16:creationId xmlns:a16="http://schemas.microsoft.com/office/drawing/2014/main" id="{C0595507-D10C-448D-AFA9-9451D9D1C4C6}"/>
              </a:ext>
            </a:extLst>
          </p:cNvPr>
          <p:cNvSpPr>
            <a:spLocks noGrp="1"/>
          </p:cNvSpPr>
          <p:nvPr>
            <p:ph idx="1"/>
          </p:nvPr>
        </p:nvSpPr>
        <p:spPr/>
        <p:txBody>
          <a:bodyPr>
            <a:normAutofit/>
          </a:bodyPr>
          <a:lstStyle/>
          <a:p>
            <a:r>
              <a:rPr lang="en-US" sz="3200" dirty="0"/>
              <a:t>Questions so far? </a:t>
            </a:r>
          </a:p>
          <a:p>
            <a:r>
              <a:rPr lang="en-US" sz="3200" dirty="0"/>
              <a:t>Participants not wishing to learn more regarding scoring and administration may drop. </a:t>
            </a:r>
          </a:p>
        </p:txBody>
      </p:sp>
      <p:pic>
        <p:nvPicPr>
          <p:cNvPr id="5" name="Picture 4">
            <a:extLst>
              <a:ext uri="{FF2B5EF4-FFF2-40B4-BE49-F238E27FC236}">
                <a16:creationId xmlns:a16="http://schemas.microsoft.com/office/drawing/2014/main" id="{4B43D469-3D7B-4133-944D-695B48D43C0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634067" y="4080426"/>
            <a:ext cx="1981200" cy="1118616"/>
          </a:xfrm>
          <a:prstGeom prst="rect">
            <a:avLst/>
          </a:prstGeom>
        </p:spPr>
      </p:pic>
    </p:spTree>
    <p:extLst>
      <p:ext uri="{BB962C8B-B14F-4D97-AF65-F5344CB8AC3E}">
        <p14:creationId xmlns:p14="http://schemas.microsoft.com/office/powerpoint/2010/main" val="883134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B792-EA0D-44F1-9270-984D9CEA18D2}"/>
              </a:ext>
            </a:extLst>
          </p:cNvPr>
          <p:cNvSpPr>
            <a:spLocks noGrp="1"/>
          </p:cNvSpPr>
          <p:nvPr>
            <p:ph type="title"/>
          </p:nvPr>
        </p:nvSpPr>
        <p:spPr/>
        <p:txBody>
          <a:bodyPr>
            <a:normAutofit/>
          </a:bodyPr>
          <a:lstStyle/>
          <a:p>
            <a:pPr algn="ctr"/>
            <a:r>
              <a:rPr lang="en-US" sz="4800" dirty="0">
                <a:latin typeface="Arial"/>
                <a:cs typeface="+mj-cs"/>
              </a:rPr>
              <a:t>Scoring</a:t>
            </a:r>
            <a:endParaRPr lang="en-US" sz="3200" dirty="0"/>
          </a:p>
        </p:txBody>
      </p:sp>
      <p:sp>
        <p:nvSpPr>
          <p:cNvPr id="3" name="Content Placeholder 2">
            <a:extLst>
              <a:ext uri="{FF2B5EF4-FFF2-40B4-BE49-F238E27FC236}">
                <a16:creationId xmlns:a16="http://schemas.microsoft.com/office/drawing/2014/main" id="{C0595507-D10C-448D-AFA9-9451D9D1C4C6}"/>
              </a:ext>
            </a:extLst>
          </p:cNvPr>
          <p:cNvSpPr>
            <a:spLocks noGrp="1"/>
          </p:cNvSpPr>
          <p:nvPr>
            <p:ph idx="1"/>
          </p:nvPr>
        </p:nvSpPr>
        <p:spPr/>
        <p:txBody>
          <a:bodyPr/>
          <a:lstStyle/>
          <a:p>
            <a:pPr marL="342900" lvl="0" indent="-342900" defTabSz="457200">
              <a:lnSpc>
                <a:spcPct val="100000"/>
              </a:lnSpc>
              <a:spcBef>
                <a:spcPct val="20000"/>
              </a:spcBef>
              <a:buFont typeface="Arial"/>
              <a:buChar char="•"/>
            </a:pPr>
            <a:r>
              <a:rPr lang="en-US" sz="3600" dirty="0">
                <a:solidFill>
                  <a:prstClr val="black"/>
                </a:solidFill>
                <a:latin typeface="Arial"/>
                <a:cs typeface="+mn-cs"/>
              </a:rPr>
              <a:t>Applications are scored based on pre-set criteria</a:t>
            </a:r>
          </a:p>
          <a:p>
            <a:pPr marL="342900" lvl="0" indent="-342900" defTabSz="457200">
              <a:lnSpc>
                <a:spcPct val="100000"/>
              </a:lnSpc>
              <a:spcBef>
                <a:spcPct val="20000"/>
              </a:spcBef>
              <a:buFont typeface="Arial"/>
              <a:buChar char="•"/>
            </a:pPr>
            <a:endParaRPr lang="en-US" sz="3600" dirty="0">
              <a:solidFill>
                <a:prstClr val="black"/>
              </a:solidFill>
              <a:latin typeface="Arial"/>
              <a:cs typeface="+mn-cs"/>
            </a:endParaRPr>
          </a:p>
          <a:p>
            <a:pPr marL="342900" lvl="0" indent="-342900" defTabSz="457200">
              <a:lnSpc>
                <a:spcPct val="100000"/>
              </a:lnSpc>
              <a:spcBef>
                <a:spcPct val="20000"/>
              </a:spcBef>
              <a:buFont typeface="Arial"/>
              <a:buChar char="•"/>
            </a:pPr>
            <a:r>
              <a:rPr lang="en-US" sz="3600" dirty="0">
                <a:solidFill>
                  <a:prstClr val="black"/>
                </a:solidFill>
                <a:latin typeface="Arial"/>
                <a:cs typeface="+mn-cs"/>
              </a:rPr>
              <a:t>Scoring information is found in the regulation and the application template</a:t>
            </a:r>
          </a:p>
          <a:p>
            <a:pPr marL="342900" lvl="0" indent="-342900" defTabSz="457200">
              <a:lnSpc>
                <a:spcPct val="100000"/>
              </a:lnSpc>
              <a:spcBef>
                <a:spcPct val="20000"/>
              </a:spcBef>
              <a:buFont typeface="Arial"/>
              <a:buChar char="•"/>
            </a:pPr>
            <a:endParaRPr lang="en-US" sz="3600" dirty="0">
              <a:solidFill>
                <a:prstClr val="black"/>
              </a:solidFill>
              <a:latin typeface="Arial"/>
              <a:cs typeface="+mn-cs"/>
            </a:endParaRPr>
          </a:p>
          <a:p>
            <a:pPr marL="342900" lvl="0" indent="-342900" defTabSz="457200">
              <a:lnSpc>
                <a:spcPct val="100000"/>
              </a:lnSpc>
              <a:spcBef>
                <a:spcPct val="20000"/>
              </a:spcBef>
              <a:buFont typeface="Arial"/>
              <a:buChar char="•"/>
            </a:pPr>
            <a:r>
              <a:rPr lang="en-US" sz="3600" dirty="0">
                <a:solidFill>
                  <a:prstClr val="black"/>
                </a:solidFill>
                <a:latin typeface="Arial"/>
                <a:cs typeface="+mn-cs"/>
              </a:rPr>
              <a:t>RBDG is COMPETITIVE!  The higher the score the more chance to receive funding.  </a:t>
            </a:r>
          </a:p>
          <a:p>
            <a:endParaRPr lang="en-US" dirty="0"/>
          </a:p>
        </p:txBody>
      </p:sp>
      <p:pic>
        <p:nvPicPr>
          <p:cNvPr id="8" name="Picture 7">
            <a:extLst>
              <a:ext uri="{FF2B5EF4-FFF2-40B4-BE49-F238E27FC236}">
                <a16:creationId xmlns:a16="http://schemas.microsoft.com/office/drawing/2014/main" id="{6C15E7AE-0BFC-4BA4-A431-B58AC8F8346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728199" y="19662"/>
            <a:ext cx="2048933" cy="2048933"/>
          </a:xfrm>
          <a:prstGeom prst="rect">
            <a:avLst/>
          </a:prstGeom>
        </p:spPr>
      </p:pic>
    </p:spTree>
    <p:extLst>
      <p:ext uri="{BB962C8B-B14F-4D97-AF65-F5344CB8AC3E}">
        <p14:creationId xmlns:p14="http://schemas.microsoft.com/office/powerpoint/2010/main" val="4177315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B792-EA0D-44F1-9270-984D9CEA18D2}"/>
              </a:ext>
            </a:extLst>
          </p:cNvPr>
          <p:cNvSpPr>
            <a:spLocks noGrp="1"/>
          </p:cNvSpPr>
          <p:nvPr>
            <p:ph type="title"/>
          </p:nvPr>
        </p:nvSpPr>
        <p:spPr/>
        <p:txBody>
          <a:bodyPr>
            <a:normAutofit/>
          </a:bodyPr>
          <a:lstStyle/>
          <a:p>
            <a:pPr algn="ctr"/>
            <a:r>
              <a:rPr lang="en-US" sz="4800" dirty="0">
                <a:latin typeface="Arial"/>
                <a:cs typeface="+mj-cs"/>
              </a:rPr>
              <a:t>Scoring-Leveraged Funds</a:t>
            </a:r>
            <a:endParaRPr lang="en-US" sz="3200" dirty="0"/>
          </a:p>
        </p:txBody>
      </p:sp>
      <p:sp>
        <p:nvSpPr>
          <p:cNvPr id="3" name="Content Placeholder 2">
            <a:extLst>
              <a:ext uri="{FF2B5EF4-FFF2-40B4-BE49-F238E27FC236}">
                <a16:creationId xmlns:a16="http://schemas.microsoft.com/office/drawing/2014/main" id="{C0595507-D10C-448D-AFA9-9451D9D1C4C6}"/>
              </a:ext>
            </a:extLst>
          </p:cNvPr>
          <p:cNvSpPr>
            <a:spLocks noGrp="1"/>
          </p:cNvSpPr>
          <p:nvPr>
            <p:ph idx="1"/>
          </p:nvPr>
        </p:nvSpPr>
        <p:spPr/>
        <p:txBody>
          <a:bodyPr>
            <a:normAutofit fontScale="92500" lnSpcReduction="20000"/>
          </a:bodyPr>
          <a:lstStyle/>
          <a:p>
            <a:pPr marL="0" indent="0">
              <a:buNone/>
            </a:pPr>
            <a:r>
              <a:rPr lang="en-US" i="1" u="sng" dirty="0"/>
              <a:t>Scoring Criteria</a:t>
            </a:r>
            <a:r>
              <a:rPr lang="en-US" i="1" dirty="0"/>
              <a:t>:	Leveraging - Applicant has evidence of commitment of funds from nonfederal sources for proposed project. Rural Development funds divided by total project costs $ X 100 = % which is Rural Developments portion of project funding</a:t>
            </a:r>
            <a:endParaRPr lang="en-US" dirty="0"/>
          </a:p>
          <a:p>
            <a:pPr marL="0" indent="0">
              <a:buNone/>
            </a:pPr>
            <a:r>
              <a:rPr lang="en-US" i="1" dirty="0"/>
              <a:t> </a:t>
            </a:r>
            <a:endParaRPr lang="en-US" dirty="0"/>
          </a:p>
          <a:p>
            <a:pPr marL="0" indent="0">
              <a:buNone/>
            </a:pPr>
            <a:r>
              <a:rPr lang="en-US" i="1" dirty="0"/>
              <a:t>If Rural Development portion of project funding is: </a:t>
            </a:r>
            <a:endParaRPr lang="en-US" dirty="0"/>
          </a:p>
          <a:p>
            <a:pPr marL="0" indent="0">
              <a:buNone/>
            </a:pPr>
            <a:r>
              <a:rPr lang="en-US" i="1" dirty="0"/>
              <a:t> </a:t>
            </a:r>
            <a:endParaRPr lang="en-US" dirty="0"/>
          </a:p>
          <a:p>
            <a:pPr marL="0" indent="0">
              <a:buNone/>
            </a:pPr>
            <a:r>
              <a:rPr lang="en-US" i="1" dirty="0"/>
              <a:t>1. Less than 20 percent 					30 points</a:t>
            </a:r>
            <a:endParaRPr lang="en-US" dirty="0"/>
          </a:p>
          <a:p>
            <a:pPr marL="0" indent="0">
              <a:buNone/>
            </a:pPr>
            <a:r>
              <a:rPr lang="en-US" i="1" dirty="0"/>
              <a:t>2. 20 but less than 50 percent 				20 points</a:t>
            </a:r>
            <a:endParaRPr lang="en-US" dirty="0"/>
          </a:p>
          <a:p>
            <a:pPr marL="0" indent="0">
              <a:buNone/>
            </a:pPr>
            <a:r>
              <a:rPr lang="en-US" i="1" dirty="0"/>
              <a:t>3. 50 but less than 75 percent 				10 points</a:t>
            </a:r>
            <a:endParaRPr lang="en-US" dirty="0"/>
          </a:p>
          <a:p>
            <a:pPr marL="0" indent="0">
              <a:buNone/>
            </a:pPr>
            <a:r>
              <a:rPr lang="en-US" i="1" dirty="0"/>
              <a:t>4. 75 percent or more 					0 points</a:t>
            </a:r>
          </a:p>
          <a:p>
            <a:pPr marL="0" indent="0">
              <a:buNone/>
            </a:pPr>
            <a:endParaRPr lang="en-US" dirty="0"/>
          </a:p>
          <a:p>
            <a:pPr marL="0" indent="0">
              <a:buNone/>
            </a:pPr>
            <a:r>
              <a:rPr lang="en-US" u="sng" dirty="0">
                <a:solidFill>
                  <a:srgbClr val="0070C0"/>
                </a:solidFill>
              </a:rPr>
              <a:t>Example: $100,000 Total Project Cost</a:t>
            </a:r>
          </a:p>
          <a:p>
            <a:pPr marL="0" indent="0">
              <a:buNone/>
            </a:pPr>
            <a:r>
              <a:rPr lang="en-US" dirty="0">
                <a:solidFill>
                  <a:srgbClr val="0070C0"/>
                </a:solidFill>
              </a:rPr>
              <a:t>Requesting $100,000 RBDG Funding; $0 Match	100% RD 		0 points</a:t>
            </a:r>
          </a:p>
          <a:p>
            <a:pPr marL="0" indent="0">
              <a:buNone/>
            </a:pPr>
            <a:r>
              <a:rPr lang="en-US" dirty="0">
                <a:solidFill>
                  <a:srgbClr val="0070C0"/>
                </a:solidFill>
              </a:rPr>
              <a:t>Requesting $75,000 RBDG Funding; $25,000 Match	75% RD			0 points</a:t>
            </a:r>
          </a:p>
          <a:p>
            <a:pPr marL="0" indent="0">
              <a:buNone/>
            </a:pPr>
            <a:r>
              <a:rPr lang="en-US" dirty="0">
                <a:solidFill>
                  <a:srgbClr val="0070C0"/>
                </a:solidFill>
              </a:rPr>
              <a:t>Requesting $74,000 RBDG Funding; $26,000 Match 	74% RD			10 points</a:t>
            </a:r>
          </a:p>
          <a:p>
            <a:pPr marL="0" indent="0">
              <a:buNone/>
            </a:pPr>
            <a:r>
              <a:rPr lang="en-US" dirty="0">
                <a:solidFill>
                  <a:srgbClr val="0070C0"/>
                </a:solidFill>
              </a:rPr>
              <a:t>Requesting $19,000 RBDG Funding; $76,000 Match	19% RD			30 points</a:t>
            </a:r>
          </a:p>
        </p:txBody>
      </p:sp>
    </p:spTree>
    <p:extLst>
      <p:ext uri="{BB962C8B-B14F-4D97-AF65-F5344CB8AC3E}">
        <p14:creationId xmlns:p14="http://schemas.microsoft.com/office/powerpoint/2010/main" val="1986624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B792-EA0D-44F1-9270-984D9CEA18D2}"/>
              </a:ext>
            </a:extLst>
          </p:cNvPr>
          <p:cNvSpPr>
            <a:spLocks noGrp="1"/>
          </p:cNvSpPr>
          <p:nvPr>
            <p:ph type="title"/>
          </p:nvPr>
        </p:nvSpPr>
        <p:spPr/>
        <p:txBody>
          <a:bodyPr>
            <a:normAutofit/>
          </a:bodyPr>
          <a:lstStyle/>
          <a:p>
            <a:pPr algn="ctr"/>
            <a:r>
              <a:rPr lang="en-US" sz="4800" dirty="0">
                <a:latin typeface="Arial"/>
                <a:cs typeface="+mj-cs"/>
              </a:rPr>
              <a:t>Scoring – Leveraged Funds</a:t>
            </a:r>
            <a:endParaRPr lang="en-US" sz="3200" dirty="0"/>
          </a:p>
        </p:txBody>
      </p:sp>
      <p:sp>
        <p:nvSpPr>
          <p:cNvPr id="3" name="Content Placeholder 2">
            <a:extLst>
              <a:ext uri="{FF2B5EF4-FFF2-40B4-BE49-F238E27FC236}">
                <a16:creationId xmlns:a16="http://schemas.microsoft.com/office/drawing/2014/main" id="{C0595507-D10C-448D-AFA9-9451D9D1C4C6}"/>
              </a:ext>
            </a:extLst>
          </p:cNvPr>
          <p:cNvSpPr>
            <a:spLocks noGrp="1"/>
          </p:cNvSpPr>
          <p:nvPr>
            <p:ph idx="1"/>
          </p:nvPr>
        </p:nvSpPr>
        <p:spPr/>
        <p:txBody>
          <a:bodyPr>
            <a:normAutofit/>
          </a:bodyPr>
          <a:lstStyle/>
          <a:p>
            <a:pPr marL="0" indent="0">
              <a:buNone/>
            </a:pPr>
            <a:r>
              <a:rPr lang="en-US" dirty="0"/>
              <a:t>Documentation verifying the availability and amount of other funds to be used in conjunction with the RBDG. The documentation should evidence that the leveraged funds are available and have been committed to the project.  The documentation </a:t>
            </a:r>
            <a:r>
              <a:rPr lang="en-US" u="sng" dirty="0"/>
              <a:t>must be</a:t>
            </a:r>
            <a:r>
              <a:rPr lang="en-US" dirty="0"/>
              <a:t> included in your application to qualify for consideration under the applicable scoring criterion.  (Note: Other Federal Funds and </a:t>
            </a:r>
            <a:r>
              <a:rPr lang="en-US" b="1" i="1" dirty="0"/>
              <a:t>applicant</a:t>
            </a:r>
            <a:r>
              <a:rPr lang="en-US" i="1" dirty="0"/>
              <a:t> contributed</a:t>
            </a:r>
            <a:r>
              <a:rPr lang="en-US" dirty="0"/>
              <a:t> in-kind are not considered match for scoring purposes.) </a:t>
            </a:r>
          </a:p>
          <a:p>
            <a:pPr marL="0" indent="0">
              <a:buNone/>
            </a:pPr>
            <a:r>
              <a:rPr lang="en-US" b="1" dirty="0"/>
              <a:t> </a:t>
            </a:r>
            <a:endParaRPr lang="en-US" dirty="0"/>
          </a:p>
          <a:p>
            <a:pPr marL="0" indent="0">
              <a:buNone/>
            </a:pPr>
            <a:r>
              <a:rPr lang="en-US" b="1" dirty="0"/>
              <a:t> </a:t>
            </a:r>
            <a:endParaRPr lang="en-US" dirty="0"/>
          </a:p>
          <a:p>
            <a:pPr marL="0" indent="0">
              <a:buNone/>
            </a:pPr>
            <a:r>
              <a:rPr lang="en-US" b="1" i="1" dirty="0"/>
              <a:t>Examples of acceptable documentation include: copy of a current bank statement or a copy of the confirmed funding commitment from the funding source. </a:t>
            </a:r>
            <a:endParaRPr lang="en-US" b="1"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731018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B792-EA0D-44F1-9270-984D9CEA18D2}"/>
              </a:ext>
            </a:extLst>
          </p:cNvPr>
          <p:cNvSpPr>
            <a:spLocks noGrp="1"/>
          </p:cNvSpPr>
          <p:nvPr>
            <p:ph type="title"/>
          </p:nvPr>
        </p:nvSpPr>
        <p:spPr/>
        <p:txBody>
          <a:bodyPr>
            <a:normAutofit/>
          </a:bodyPr>
          <a:lstStyle/>
          <a:p>
            <a:pPr algn="ctr"/>
            <a:r>
              <a:rPr lang="en-US" sz="4800" dirty="0">
                <a:latin typeface="Arial"/>
                <a:cs typeface="+mj-cs"/>
              </a:rPr>
              <a:t>Scoring-Grant Request Size</a:t>
            </a:r>
            <a:endParaRPr lang="en-US" sz="3200" dirty="0"/>
          </a:p>
        </p:txBody>
      </p:sp>
      <p:sp>
        <p:nvSpPr>
          <p:cNvPr id="3" name="Content Placeholder 2">
            <a:extLst>
              <a:ext uri="{FF2B5EF4-FFF2-40B4-BE49-F238E27FC236}">
                <a16:creationId xmlns:a16="http://schemas.microsoft.com/office/drawing/2014/main" id="{C0595507-D10C-448D-AFA9-9451D9D1C4C6}"/>
              </a:ext>
            </a:extLst>
          </p:cNvPr>
          <p:cNvSpPr>
            <a:spLocks noGrp="1"/>
          </p:cNvSpPr>
          <p:nvPr>
            <p:ph idx="1"/>
          </p:nvPr>
        </p:nvSpPr>
        <p:spPr/>
        <p:txBody>
          <a:bodyPr>
            <a:normAutofit/>
          </a:bodyPr>
          <a:lstStyle/>
          <a:p>
            <a:pPr marL="0" indent="0">
              <a:buNone/>
            </a:pPr>
            <a:r>
              <a:rPr lang="en-US" i="1" u="sng" dirty="0"/>
              <a:t>Scoring Criteria:</a:t>
            </a:r>
            <a:r>
              <a:rPr lang="en-US" i="1" dirty="0"/>
              <a:t>	Size of Grant Request</a:t>
            </a:r>
            <a:endParaRPr lang="en-US" dirty="0"/>
          </a:p>
          <a:p>
            <a:pPr marL="0" indent="0">
              <a:buNone/>
            </a:pPr>
            <a:r>
              <a:rPr lang="en-US" i="1" dirty="0"/>
              <a:t> </a:t>
            </a:r>
            <a:endParaRPr lang="en-US" dirty="0"/>
          </a:p>
          <a:p>
            <a:pPr marL="0" indent="0">
              <a:buNone/>
            </a:pPr>
            <a:r>
              <a:rPr lang="en-US" i="1" dirty="0"/>
              <a:t>1. Less than $100,000 					25 points</a:t>
            </a:r>
            <a:endParaRPr lang="en-US" dirty="0"/>
          </a:p>
          <a:p>
            <a:pPr marL="0" indent="0">
              <a:buNone/>
            </a:pPr>
            <a:r>
              <a:rPr lang="en-US" i="1" dirty="0"/>
              <a:t>2. $100,000 to $200,000 					15 points </a:t>
            </a:r>
            <a:endParaRPr lang="en-US" dirty="0"/>
          </a:p>
          <a:p>
            <a:pPr marL="0" indent="0">
              <a:buNone/>
            </a:pPr>
            <a:r>
              <a:rPr lang="en-US" i="1" dirty="0"/>
              <a:t>3. More than $200,000 but not more than $500,000 		10 points</a:t>
            </a:r>
            <a:endParaRPr lang="en-US" dirty="0"/>
          </a:p>
          <a:p>
            <a:pPr marL="0" indent="0">
              <a:buNone/>
            </a:pPr>
            <a:endParaRPr lang="en-US" dirty="0"/>
          </a:p>
        </p:txBody>
      </p:sp>
    </p:spTree>
    <p:extLst>
      <p:ext uri="{BB962C8B-B14F-4D97-AF65-F5344CB8AC3E}">
        <p14:creationId xmlns:p14="http://schemas.microsoft.com/office/powerpoint/2010/main" val="144914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E91A-692B-498D-9649-78FA20C1D956}"/>
              </a:ext>
            </a:extLst>
          </p:cNvPr>
          <p:cNvSpPr>
            <a:spLocks noGrp="1"/>
          </p:cNvSpPr>
          <p:nvPr>
            <p:ph type="title"/>
          </p:nvPr>
        </p:nvSpPr>
        <p:spPr>
          <a:xfrm>
            <a:off x="158262" y="424695"/>
            <a:ext cx="11195538" cy="1325563"/>
          </a:xfrm>
        </p:spPr>
        <p:txBody>
          <a:bodyPr>
            <a:normAutofit/>
          </a:bodyPr>
          <a:lstStyle/>
          <a:p>
            <a:pPr algn="ctr"/>
            <a:r>
              <a:rPr lang="en-US" sz="4800" dirty="0"/>
              <a:t>Grant Size</a:t>
            </a:r>
          </a:p>
        </p:txBody>
      </p:sp>
      <p:sp>
        <p:nvSpPr>
          <p:cNvPr id="3" name="Content Placeholder 2">
            <a:extLst>
              <a:ext uri="{FF2B5EF4-FFF2-40B4-BE49-F238E27FC236}">
                <a16:creationId xmlns:a16="http://schemas.microsoft.com/office/drawing/2014/main" id="{D57F73E4-862B-46D5-8089-D860119E39BB}"/>
              </a:ext>
            </a:extLst>
          </p:cNvPr>
          <p:cNvSpPr>
            <a:spLocks noGrp="1"/>
          </p:cNvSpPr>
          <p:nvPr>
            <p:ph idx="1"/>
          </p:nvPr>
        </p:nvSpPr>
        <p:spPr/>
        <p:txBody>
          <a:bodyPr vert="horz" lIns="91440" tIns="45720" rIns="91440" bIns="45720" rtlCol="0" anchor="t">
            <a:normAutofit/>
          </a:bodyPr>
          <a:lstStyle/>
          <a:p>
            <a:endParaRPr lang="en-US" sz="2800" dirty="0"/>
          </a:p>
          <a:p>
            <a:pPr lvl="4"/>
            <a:endParaRPr lang="en-US" sz="2700" dirty="0"/>
          </a:p>
          <a:p>
            <a:pPr marL="1828800" lvl="4" indent="0">
              <a:buNone/>
            </a:pPr>
            <a:r>
              <a:rPr lang="en-US" sz="2700" dirty="0"/>
              <a:t>There is no maximum grant size BUT consider the size of the pool of funds you intend to access.  </a:t>
            </a:r>
          </a:p>
        </p:txBody>
      </p:sp>
      <p:pic>
        <p:nvPicPr>
          <p:cNvPr id="5" name="Picture 4">
            <a:extLst>
              <a:ext uri="{FF2B5EF4-FFF2-40B4-BE49-F238E27FC236}">
                <a16:creationId xmlns:a16="http://schemas.microsoft.com/office/drawing/2014/main" id="{9A319B82-5E03-47B8-ACFD-33AA40AE6B8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88372" y="3973286"/>
            <a:ext cx="3598260" cy="2342562"/>
          </a:xfrm>
          <a:prstGeom prst="rect">
            <a:avLst/>
          </a:prstGeom>
        </p:spPr>
      </p:pic>
    </p:spTree>
    <p:extLst>
      <p:ext uri="{BB962C8B-B14F-4D97-AF65-F5344CB8AC3E}">
        <p14:creationId xmlns:p14="http://schemas.microsoft.com/office/powerpoint/2010/main" val="2539954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B792-EA0D-44F1-9270-984D9CEA18D2}"/>
              </a:ext>
            </a:extLst>
          </p:cNvPr>
          <p:cNvSpPr>
            <a:spLocks noGrp="1"/>
          </p:cNvSpPr>
          <p:nvPr>
            <p:ph type="title"/>
          </p:nvPr>
        </p:nvSpPr>
        <p:spPr/>
        <p:txBody>
          <a:bodyPr>
            <a:normAutofit/>
          </a:bodyPr>
          <a:lstStyle/>
          <a:p>
            <a:pPr algn="ctr"/>
            <a:r>
              <a:rPr lang="en-US" sz="4800" dirty="0">
                <a:latin typeface="Arial"/>
                <a:cs typeface="+mj-cs"/>
              </a:rPr>
              <a:t>Scoring – Indirect Costs</a:t>
            </a:r>
            <a:endParaRPr lang="en-US" sz="3200" dirty="0"/>
          </a:p>
        </p:txBody>
      </p:sp>
      <p:sp>
        <p:nvSpPr>
          <p:cNvPr id="3" name="Content Placeholder 2">
            <a:extLst>
              <a:ext uri="{FF2B5EF4-FFF2-40B4-BE49-F238E27FC236}">
                <a16:creationId xmlns:a16="http://schemas.microsoft.com/office/drawing/2014/main" id="{C0595507-D10C-448D-AFA9-9451D9D1C4C6}"/>
              </a:ext>
            </a:extLst>
          </p:cNvPr>
          <p:cNvSpPr>
            <a:spLocks noGrp="1"/>
          </p:cNvSpPr>
          <p:nvPr>
            <p:ph idx="1"/>
          </p:nvPr>
        </p:nvSpPr>
        <p:spPr/>
        <p:txBody>
          <a:bodyPr>
            <a:normAutofit/>
          </a:bodyPr>
          <a:lstStyle/>
          <a:p>
            <a:pPr marL="0" indent="0">
              <a:buNone/>
            </a:pPr>
            <a:r>
              <a:rPr lang="en-US" i="1" u="sng" dirty="0"/>
              <a:t>Scoring Criteria:</a:t>
            </a:r>
            <a:r>
              <a:rPr lang="en-US" i="1" dirty="0"/>
              <a:t>	Indirect cost - Applicant is </a:t>
            </a:r>
            <a:r>
              <a:rPr lang="en-US" b="1" i="1" u="sng" dirty="0"/>
              <a:t>not</a:t>
            </a:r>
            <a:r>
              <a:rPr lang="en-US" i="1" dirty="0"/>
              <a:t> requesting grant funds to cover their administrative or indirect costs. 5 points </a:t>
            </a:r>
            <a:endParaRPr lang="en-US" dirty="0"/>
          </a:p>
          <a:p>
            <a:pPr marL="0" indent="0">
              <a:buNone/>
            </a:pPr>
            <a:endParaRPr lang="en-US" dirty="0"/>
          </a:p>
        </p:txBody>
      </p:sp>
    </p:spTree>
    <p:extLst>
      <p:ext uri="{BB962C8B-B14F-4D97-AF65-F5344CB8AC3E}">
        <p14:creationId xmlns:p14="http://schemas.microsoft.com/office/powerpoint/2010/main" val="1721289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B792-EA0D-44F1-9270-984D9CEA18D2}"/>
              </a:ext>
            </a:extLst>
          </p:cNvPr>
          <p:cNvSpPr>
            <a:spLocks noGrp="1"/>
          </p:cNvSpPr>
          <p:nvPr>
            <p:ph type="title"/>
          </p:nvPr>
        </p:nvSpPr>
        <p:spPr/>
        <p:txBody>
          <a:bodyPr>
            <a:normAutofit/>
          </a:bodyPr>
          <a:lstStyle/>
          <a:p>
            <a:pPr algn="ctr"/>
            <a:r>
              <a:rPr lang="en-US" sz="4800" dirty="0">
                <a:latin typeface="Arial"/>
                <a:cs typeface="+mj-cs"/>
              </a:rPr>
              <a:t>Scoring-Population</a:t>
            </a:r>
            <a:endParaRPr lang="en-US" sz="3200" dirty="0"/>
          </a:p>
        </p:txBody>
      </p:sp>
      <p:sp>
        <p:nvSpPr>
          <p:cNvPr id="3" name="Content Placeholder 2">
            <a:extLst>
              <a:ext uri="{FF2B5EF4-FFF2-40B4-BE49-F238E27FC236}">
                <a16:creationId xmlns:a16="http://schemas.microsoft.com/office/drawing/2014/main" id="{C0595507-D10C-448D-AFA9-9451D9D1C4C6}"/>
              </a:ext>
            </a:extLst>
          </p:cNvPr>
          <p:cNvSpPr>
            <a:spLocks noGrp="1"/>
          </p:cNvSpPr>
          <p:nvPr>
            <p:ph idx="1"/>
          </p:nvPr>
        </p:nvSpPr>
        <p:spPr/>
        <p:txBody>
          <a:bodyPr>
            <a:normAutofit/>
          </a:bodyPr>
          <a:lstStyle/>
          <a:p>
            <a:pPr marL="0" indent="0">
              <a:buNone/>
            </a:pPr>
            <a:r>
              <a:rPr lang="en-US" i="1" u="sng" dirty="0"/>
              <a:t>Scoring Criteria:</a:t>
            </a:r>
            <a:r>
              <a:rPr lang="en-US" i="1" dirty="0"/>
              <a:t>	 Population - Proposed project(s) will be located in a community of: </a:t>
            </a:r>
            <a:endParaRPr lang="en-US" dirty="0"/>
          </a:p>
          <a:p>
            <a:pPr marL="0" indent="0">
              <a:buNone/>
            </a:pPr>
            <a:r>
              <a:rPr lang="en-US" i="1" dirty="0"/>
              <a:t> </a:t>
            </a:r>
            <a:endParaRPr lang="en-US" dirty="0"/>
          </a:p>
          <a:p>
            <a:pPr marL="0" indent="0">
              <a:buNone/>
            </a:pPr>
            <a:r>
              <a:rPr lang="en-US" i="1" dirty="0"/>
              <a:t>1. Under 5,000 						15 points</a:t>
            </a:r>
            <a:endParaRPr lang="en-US" dirty="0"/>
          </a:p>
          <a:p>
            <a:pPr marL="0" indent="0">
              <a:buNone/>
            </a:pPr>
            <a:r>
              <a:rPr lang="en-US" i="1" dirty="0"/>
              <a:t>2. Between 5,000 and less than 15,000 			10 points</a:t>
            </a:r>
            <a:endParaRPr lang="en-US" dirty="0"/>
          </a:p>
          <a:p>
            <a:pPr marL="0" indent="0">
              <a:buNone/>
            </a:pPr>
            <a:r>
              <a:rPr lang="en-US" i="1" dirty="0"/>
              <a:t>3. Between 15,000 and 25,000			 	5 points</a:t>
            </a:r>
            <a:endParaRPr lang="en-US" dirty="0"/>
          </a:p>
          <a:p>
            <a:pPr marL="0" indent="0">
              <a:buNone/>
            </a:pPr>
            <a:endParaRPr lang="en-US" dirty="0"/>
          </a:p>
          <a:p>
            <a:pPr marL="0" indent="0">
              <a:buNone/>
            </a:pPr>
            <a:r>
              <a:rPr lang="en-US" b="1" dirty="0"/>
              <a:t>Provide the entire service area of the project…but this criteria is determined by the largest eligible community within that service area based on 2010 US Census data. </a:t>
            </a:r>
          </a:p>
          <a:p>
            <a:pPr marL="0" indent="0">
              <a:buNone/>
            </a:pPr>
            <a:endParaRPr lang="en-US" b="1" dirty="0"/>
          </a:p>
          <a:p>
            <a:pPr marL="0" indent="0">
              <a:buNone/>
            </a:pPr>
            <a:r>
              <a:rPr lang="en-US" b="1" dirty="0"/>
              <a:t>Example: The project service area is  Ramsey County (11,451) and Benson County (6,660); the score is based on the population of the City of Devils Lake (7,141) and awarded 10 points. </a:t>
            </a:r>
          </a:p>
        </p:txBody>
      </p:sp>
    </p:spTree>
    <p:extLst>
      <p:ext uri="{BB962C8B-B14F-4D97-AF65-F5344CB8AC3E}">
        <p14:creationId xmlns:p14="http://schemas.microsoft.com/office/powerpoint/2010/main" val="1700929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B792-EA0D-44F1-9270-984D9CEA18D2}"/>
              </a:ext>
            </a:extLst>
          </p:cNvPr>
          <p:cNvSpPr>
            <a:spLocks noGrp="1"/>
          </p:cNvSpPr>
          <p:nvPr>
            <p:ph type="title"/>
          </p:nvPr>
        </p:nvSpPr>
        <p:spPr/>
        <p:txBody>
          <a:bodyPr>
            <a:normAutofit/>
          </a:bodyPr>
          <a:lstStyle/>
          <a:p>
            <a:pPr algn="ctr"/>
            <a:r>
              <a:rPr lang="en-US" sz="4800" dirty="0">
                <a:latin typeface="Arial"/>
                <a:cs typeface="+mj-cs"/>
              </a:rPr>
              <a:t>Scoring-Unemployment and MHI</a:t>
            </a:r>
            <a:endParaRPr lang="en-US" sz="3200" dirty="0"/>
          </a:p>
        </p:txBody>
      </p:sp>
      <p:sp>
        <p:nvSpPr>
          <p:cNvPr id="3" name="Content Placeholder 2">
            <a:extLst>
              <a:ext uri="{FF2B5EF4-FFF2-40B4-BE49-F238E27FC236}">
                <a16:creationId xmlns:a16="http://schemas.microsoft.com/office/drawing/2014/main" id="{C0595507-D10C-448D-AFA9-9451D9D1C4C6}"/>
              </a:ext>
            </a:extLst>
          </p:cNvPr>
          <p:cNvSpPr>
            <a:spLocks noGrp="1"/>
          </p:cNvSpPr>
          <p:nvPr>
            <p:ph idx="1"/>
          </p:nvPr>
        </p:nvSpPr>
        <p:spPr/>
        <p:txBody>
          <a:bodyPr>
            <a:normAutofit fontScale="92500" lnSpcReduction="10000"/>
          </a:bodyPr>
          <a:lstStyle/>
          <a:p>
            <a:pPr marL="0" indent="0">
              <a:buNone/>
            </a:pPr>
            <a:r>
              <a:rPr lang="en-US" i="1" u="sng" dirty="0"/>
              <a:t>Scoring Criteria:</a:t>
            </a:r>
            <a:r>
              <a:rPr lang="en-US" i="1" dirty="0"/>
              <a:t>	Unemployment - Proposed project(s) will be located in areas where the unemployment rate: </a:t>
            </a:r>
            <a:endParaRPr lang="en-US" dirty="0"/>
          </a:p>
          <a:p>
            <a:pPr marL="0" indent="0">
              <a:buNone/>
            </a:pPr>
            <a:r>
              <a:rPr lang="en-US" i="1" dirty="0"/>
              <a:t> </a:t>
            </a:r>
            <a:endParaRPr lang="en-US" dirty="0"/>
          </a:p>
          <a:p>
            <a:pPr marL="0" indent="0">
              <a:buNone/>
            </a:pPr>
            <a:r>
              <a:rPr lang="en-US" i="1" dirty="0"/>
              <a:t>1. Exceeds the State rate by 25% or more 			20 points</a:t>
            </a:r>
            <a:endParaRPr lang="en-US" dirty="0"/>
          </a:p>
          <a:p>
            <a:pPr marL="0" indent="0">
              <a:buNone/>
            </a:pPr>
            <a:r>
              <a:rPr lang="en-US" i="1" dirty="0"/>
              <a:t>2. Exceeds the State rate by less than 25% 			10 points</a:t>
            </a:r>
            <a:endParaRPr lang="en-US" dirty="0"/>
          </a:p>
          <a:p>
            <a:pPr marL="0" indent="0">
              <a:buNone/>
            </a:pPr>
            <a:r>
              <a:rPr lang="en-US" i="1" dirty="0"/>
              <a:t>3. Is equal to or less than the State rate		 	0 points</a:t>
            </a:r>
            <a:endParaRPr lang="en-US" dirty="0"/>
          </a:p>
          <a:p>
            <a:pPr marL="0" indent="0">
              <a:buNone/>
            </a:pPr>
            <a:r>
              <a:rPr lang="en-US" i="1" dirty="0"/>
              <a:t> </a:t>
            </a:r>
            <a:endParaRPr lang="en-US" dirty="0"/>
          </a:p>
          <a:p>
            <a:pPr marL="0" indent="0">
              <a:buNone/>
            </a:pPr>
            <a:r>
              <a:rPr lang="en-US" i="1" u="sng" dirty="0"/>
              <a:t>Scoring Criteria:</a:t>
            </a:r>
            <a:r>
              <a:rPr lang="en-US" i="1" dirty="0"/>
              <a:t>	Median Household income - Proposed project(s) will be located in areas where the median household income (MHI) for the State is: </a:t>
            </a:r>
            <a:endParaRPr lang="en-US" dirty="0"/>
          </a:p>
          <a:p>
            <a:pPr marL="0" indent="0">
              <a:buNone/>
            </a:pPr>
            <a:r>
              <a:rPr lang="en-US" i="1" dirty="0"/>
              <a:t>1. Less than poverty line 					25 points</a:t>
            </a:r>
            <a:endParaRPr lang="en-US" dirty="0"/>
          </a:p>
          <a:p>
            <a:pPr marL="0" indent="0">
              <a:buNone/>
            </a:pPr>
            <a:r>
              <a:rPr lang="en-US" i="1" dirty="0"/>
              <a:t>2. More than poverty line but less than 65% 			15 points</a:t>
            </a:r>
            <a:endParaRPr lang="en-US" dirty="0"/>
          </a:p>
          <a:p>
            <a:pPr marL="0" indent="0">
              <a:buNone/>
            </a:pPr>
            <a:r>
              <a:rPr lang="en-US" i="1" dirty="0"/>
              <a:t>3. Between 65% and 85% 					10 points</a:t>
            </a:r>
            <a:endParaRPr lang="en-US" dirty="0"/>
          </a:p>
          <a:p>
            <a:pPr marL="0" indent="0">
              <a:buNone/>
            </a:pPr>
            <a:r>
              <a:rPr lang="en-US" i="1" dirty="0"/>
              <a:t>4. Equal to or greater than 85% 				0 points</a:t>
            </a:r>
            <a:endParaRPr lang="en-US" dirty="0"/>
          </a:p>
          <a:p>
            <a:pPr marL="0" indent="0">
              <a:buNone/>
            </a:pPr>
            <a:r>
              <a:rPr lang="en-US" i="1" dirty="0"/>
              <a:t> </a:t>
            </a:r>
          </a:p>
          <a:p>
            <a:pPr marL="0" indent="0">
              <a:buNone/>
            </a:pPr>
            <a:r>
              <a:rPr lang="en-US" b="1" dirty="0"/>
              <a:t>RD Staff will determine based on the service area of the project. </a:t>
            </a:r>
          </a:p>
        </p:txBody>
      </p:sp>
    </p:spTree>
    <p:extLst>
      <p:ext uri="{BB962C8B-B14F-4D97-AF65-F5344CB8AC3E}">
        <p14:creationId xmlns:p14="http://schemas.microsoft.com/office/powerpoint/2010/main" val="1653223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B792-EA0D-44F1-9270-984D9CEA18D2}"/>
              </a:ext>
            </a:extLst>
          </p:cNvPr>
          <p:cNvSpPr>
            <a:spLocks noGrp="1"/>
          </p:cNvSpPr>
          <p:nvPr>
            <p:ph type="title"/>
          </p:nvPr>
        </p:nvSpPr>
        <p:spPr/>
        <p:txBody>
          <a:bodyPr>
            <a:normAutofit/>
          </a:bodyPr>
          <a:lstStyle/>
          <a:p>
            <a:pPr algn="ctr"/>
            <a:r>
              <a:rPr lang="en-US" sz="4800" dirty="0">
                <a:latin typeface="Arial"/>
                <a:cs typeface="+mj-cs"/>
              </a:rPr>
              <a:t>Scoring-Economic Distress</a:t>
            </a:r>
            <a:endParaRPr lang="en-US" sz="3200" dirty="0"/>
          </a:p>
        </p:txBody>
      </p:sp>
      <p:sp>
        <p:nvSpPr>
          <p:cNvPr id="3" name="Content Placeholder 2">
            <a:extLst>
              <a:ext uri="{FF2B5EF4-FFF2-40B4-BE49-F238E27FC236}">
                <a16:creationId xmlns:a16="http://schemas.microsoft.com/office/drawing/2014/main" id="{C0595507-D10C-448D-AFA9-9451D9D1C4C6}"/>
              </a:ext>
            </a:extLst>
          </p:cNvPr>
          <p:cNvSpPr>
            <a:spLocks noGrp="1"/>
          </p:cNvSpPr>
          <p:nvPr>
            <p:ph idx="1"/>
          </p:nvPr>
        </p:nvSpPr>
        <p:spPr/>
        <p:txBody>
          <a:bodyPr>
            <a:normAutofit fontScale="92500" lnSpcReduction="10000"/>
          </a:bodyPr>
          <a:lstStyle/>
          <a:p>
            <a:pPr marL="0" indent="0">
              <a:buNone/>
            </a:pPr>
            <a:r>
              <a:rPr lang="en-US" i="1" u="sng" dirty="0"/>
              <a:t>Scoring Criteria:</a:t>
            </a:r>
            <a:r>
              <a:rPr lang="en-US" i="1" dirty="0"/>
              <a:t>	Economic Distress - Points will be awarded for each of the following criteria met by the community or communities to benefit from the grant (cannot exceed 40 points total): </a:t>
            </a:r>
            <a:endParaRPr lang="en-US" dirty="0"/>
          </a:p>
          <a:p>
            <a:pPr marL="0" indent="0">
              <a:buNone/>
            </a:pPr>
            <a:r>
              <a:rPr lang="en-US" i="1" dirty="0"/>
              <a:t> </a:t>
            </a:r>
            <a:endParaRPr lang="en-US" dirty="0"/>
          </a:p>
          <a:p>
            <a:pPr marL="0" lvl="0" indent="0">
              <a:buNone/>
            </a:pPr>
            <a:r>
              <a:rPr lang="en-US" i="1" dirty="0"/>
              <a:t>Trauma 							15 points</a:t>
            </a:r>
            <a:endParaRPr lang="en-US" dirty="0"/>
          </a:p>
          <a:p>
            <a:pPr marL="0" indent="0">
              <a:buNone/>
            </a:pPr>
            <a:r>
              <a:rPr lang="en-US" i="1" dirty="0"/>
              <a:t>(Natural disaster occurred not more than 3 years prior to filing application)	FEMA Designation #</a:t>
            </a:r>
            <a:endParaRPr lang="en-US" dirty="0"/>
          </a:p>
          <a:p>
            <a:pPr marL="0" indent="0">
              <a:buNone/>
            </a:pPr>
            <a:r>
              <a:rPr lang="en-US" i="1" dirty="0"/>
              <a:t> </a:t>
            </a:r>
            <a:endParaRPr lang="en-US" dirty="0"/>
          </a:p>
          <a:p>
            <a:pPr marL="0" lvl="0" indent="0">
              <a:buNone/>
            </a:pPr>
            <a:r>
              <a:rPr lang="en-US" i="1" dirty="0"/>
              <a:t>Economic distress 						15 points</a:t>
            </a:r>
            <a:endParaRPr lang="en-US" dirty="0"/>
          </a:p>
          <a:p>
            <a:pPr marL="0" indent="0">
              <a:buNone/>
            </a:pPr>
            <a:r>
              <a:rPr lang="en-US" i="1" dirty="0"/>
              <a:t>(Military Base/Employer 20% or more loss in total jobs)					</a:t>
            </a:r>
            <a:r>
              <a:rPr lang="en-US" dirty="0"/>
              <a:t> </a:t>
            </a:r>
          </a:p>
          <a:p>
            <a:pPr marL="0" indent="0">
              <a:buNone/>
            </a:pPr>
            <a:r>
              <a:rPr lang="en-US" i="1" dirty="0"/>
              <a:t> </a:t>
            </a:r>
            <a:endParaRPr lang="en-US" dirty="0"/>
          </a:p>
          <a:p>
            <a:pPr marL="0" lvl="0" indent="0">
              <a:buNone/>
            </a:pPr>
            <a:r>
              <a:rPr lang="en-US" i="1" dirty="0"/>
              <a:t>Long-Term Poverty 					10 points</a:t>
            </a:r>
            <a:endParaRPr lang="en-US" dirty="0"/>
          </a:p>
          <a:p>
            <a:pPr marL="0" indent="0">
              <a:buNone/>
            </a:pPr>
            <a:r>
              <a:rPr lang="en-US" i="1" dirty="0"/>
              <a:t>(Demonstrated by being a former EZ/EC, REAP, CC or a persistent poverty county) - indicate which	 </a:t>
            </a:r>
            <a:endParaRPr lang="en-US" dirty="0"/>
          </a:p>
          <a:p>
            <a:pPr marL="0" indent="0">
              <a:buNone/>
            </a:pPr>
            <a:r>
              <a:rPr lang="en-US" i="1" dirty="0"/>
              <a:t> </a:t>
            </a:r>
            <a:endParaRPr lang="en-US" dirty="0"/>
          </a:p>
          <a:p>
            <a:pPr marL="0" lvl="0" indent="0">
              <a:buNone/>
            </a:pPr>
            <a:r>
              <a:rPr lang="en-US" i="1" dirty="0"/>
              <a:t>Long-term population decline 				10 points</a:t>
            </a:r>
            <a:endParaRPr lang="en-US" dirty="0"/>
          </a:p>
          <a:p>
            <a:pPr marL="0" indent="0">
              <a:buNone/>
            </a:pPr>
            <a:r>
              <a:rPr lang="en-US" i="1" dirty="0"/>
              <a:t> 	(Demonstrated by latest 3 decennial Census) 				                    </a:t>
            </a:r>
            <a:endParaRPr lang="en-US" dirty="0"/>
          </a:p>
          <a:p>
            <a:pPr marL="0" indent="0">
              <a:buNone/>
            </a:pPr>
            <a:endParaRPr lang="en-US" b="1" dirty="0"/>
          </a:p>
        </p:txBody>
      </p:sp>
    </p:spTree>
    <p:extLst>
      <p:ext uri="{BB962C8B-B14F-4D97-AF65-F5344CB8AC3E}">
        <p14:creationId xmlns:p14="http://schemas.microsoft.com/office/powerpoint/2010/main" val="3153976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B792-EA0D-44F1-9270-984D9CEA18D2}"/>
              </a:ext>
            </a:extLst>
          </p:cNvPr>
          <p:cNvSpPr>
            <a:spLocks noGrp="1"/>
          </p:cNvSpPr>
          <p:nvPr>
            <p:ph type="title"/>
          </p:nvPr>
        </p:nvSpPr>
        <p:spPr/>
        <p:txBody>
          <a:bodyPr>
            <a:normAutofit/>
          </a:bodyPr>
          <a:lstStyle/>
          <a:p>
            <a:pPr algn="ctr"/>
            <a:r>
              <a:rPr lang="en-US" sz="4800" dirty="0">
                <a:latin typeface="Arial"/>
                <a:cs typeface="+mj-cs"/>
              </a:rPr>
              <a:t>Scoring-Economic Distress</a:t>
            </a:r>
            <a:endParaRPr lang="en-US" sz="3200" dirty="0"/>
          </a:p>
        </p:txBody>
      </p:sp>
      <p:sp>
        <p:nvSpPr>
          <p:cNvPr id="3" name="Content Placeholder 2">
            <a:extLst>
              <a:ext uri="{FF2B5EF4-FFF2-40B4-BE49-F238E27FC236}">
                <a16:creationId xmlns:a16="http://schemas.microsoft.com/office/drawing/2014/main" id="{C0595507-D10C-448D-AFA9-9451D9D1C4C6}"/>
              </a:ext>
            </a:extLst>
          </p:cNvPr>
          <p:cNvSpPr>
            <a:spLocks noGrp="1"/>
          </p:cNvSpPr>
          <p:nvPr>
            <p:ph idx="1"/>
          </p:nvPr>
        </p:nvSpPr>
        <p:spPr/>
        <p:txBody>
          <a:bodyPr>
            <a:normAutofit fontScale="92500" lnSpcReduction="20000"/>
          </a:bodyPr>
          <a:lstStyle/>
          <a:p>
            <a:pPr marL="0" indent="0">
              <a:buNone/>
            </a:pPr>
            <a:r>
              <a:rPr lang="en-US" b="1" u="sng" dirty="0"/>
              <a:t>APPENDIX G</a:t>
            </a:r>
            <a:r>
              <a:rPr lang="en-US" b="1" dirty="0"/>
              <a:t>–</a:t>
            </a:r>
            <a:r>
              <a:rPr lang="en-US" dirty="0"/>
              <a:t> </a:t>
            </a:r>
            <a:r>
              <a:rPr lang="en-US" b="1" dirty="0"/>
              <a:t>Additional Supporting Documentation</a:t>
            </a:r>
          </a:p>
          <a:p>
            <a:pPr marL="0" indent="0">
              <a:buNone/>
            </a:pPr>
            <a:r>
              <a:rPr lang="en-US" b="1" dirty="0"/>
              <a:t> </a:t>
            </a:r>
            <a:endParaRPr lang="en-US" dirty="0"/>
          </a:p>
          <a:p>
            <a:pPr marL="0" indent="0">
              <a:buNone/>
            </a:pPr>
            <a:r>
              <a:rPr lang="en-US" b="1" dirty="0"/>
              <a:t> </a:t>
            </a:r>
            <a:endParaRPr lang="en-US" dirty="0"/>
          </a:p>
          <a:p>
            <a:pPr marL="0" lvl="0" indent="0">
              <a:buNone/>
            </a:pPr>
            <a:r>
              <a:rPr lang="en-US" dirty="0"/>
              <a:t>Attach any additional documentation to back up scoring information.  </a:t>
            </a:r>
          </a:p>
          <a:p>
            <a:pPr marL="0" indent="0">
              <a:buNone/>
            </a:pPr>
            <a:r>
              <a:rPr lang="en-US" dirty="0"/>
              <a:t> </a:t>
            </a:r>
          </a:p>
          <a:p>
            <a:pPr marL="0" lvl="0" indent="0">
              <a:buNone/>
            </a:pPr>
            <a:r>
              <a:rPr lang="en-US" dirty="0"/>
              <a:t>Population, Unemployment and Median Household Income </a:t>
            </a:r>
            <a:r>
              <a:rPr lang="en-US" u="sng" dirty="0"/>
              <a:t>will be determined by RD staff</a:t>
            </a:r>
            <a:r>
              <a:rPr lang="en-US" dirty="0"/>
              <a:t> utilizing weighted averages based on the project area provided in 4.3.  These numbers will be obtained by RD staff and </a:t>
            </a:r>
            <a:r>
              <a:rPr lang="en-US" u="sng" dirty="0"/>
              <a:t>not required</a:t>
            </a:r>
            <a:r>
              <a:rPr lang="en-US" dirty="0"/>
              <a:t> to be submitted with the application.  </a:t>
            </a:r>
          </a:p>
          <a:p>
            <a:pPr marL="0" indent="0">
              <a:buNone/>
            </a:pPr>
            <a:r>
              <a:rPr lang="en-US" dirty="0"/>
              <a:t> </a:t>
            </a:r>
          </a:p>
          <a:p>
            <a:pPr marL="0" lvl="0" indent="0">
              <a:buNone/>
            </a:pPr>
            <a:r>
              <a:rPr lang="en-US" dirty="0"/>
              <a:t>If the area provided in 4.3 has had a FEMA designation within the past three years, please include the FEMA designation number.  </a:t>
            </a:r>
            <a:r>
              <a:rPr lang="en-US" u="sng" dirty="0">
                <a:hlinkClick r:id="rId2"/>
              </a:rPr>
              <a:t>https://www.fema.gov/disasters/</a:t>
            </a:r>
            <a:r>
              <a:rPr lang="en-US" dirty="0"/>
              <a:t> </a:t>
            </a:r>
          </a:p>
          <a:p>
            <a:pPr marL="0" indent="0">
              <a:buNone/>
            </a:pPr>
            <a:r>
              <a:rPr lang="en-US" dirty="0"/>
              <a:t> </a:t>
            </a:r>
          </a:p>
          <a:p>
            <a:pPr marL="0" lvl="0" indent="0">
              <a:buNone/>
            </a:pPr>
            <a:r>
              <a:rPr lang="en-US" dirty="0"/>
              <a:t>Economic Distress must be documented by data and/or facts showing the documented job loss within the previous three years.  </a:t>
            </a:r>
          </a:p>
          <a:p>
            <a:pPr marL="0" indent="0">
              <a:buNone/>
            </a:pPr>
            <a:r>
              <a:rPr lang="en-US" b="1" dirty="0"/>
              <a:t> </a:t>
            </a:r>
            <a:endParaRPr lang="en-US" dirty="0"/>
          </a:p>
          <a:p>
            <a:pPr marL="0" indent="0">
              <a:buNone/>
            </a:pPr>
            <a:r>
              <a:rPr lang="en-US" i="1" dirty="0"/>
              <a:t>	                    </a:t>
            </a:r>
            <a:endParaRPr lang="en-US" dirty="0"/>
          </a:p>
          <a:p>
            <a:pPr marL="0" indent="0">
              <a:buNone/>
            </a:pPr>
            <a:endParaRPr lang="en-US" b="1" dirty="0"/>
          </a:p>
        </p:txBody>
      </p:sp>
    </p:spTree>
    <p:extLst>
      <p:ext uri="{BB962C8B-B14F-4D97-AF65-F5344CB8AC3E}">
        <p14:creationId xmlns:p14="http://schemas.microsoft.com/office/powerpoint/2010/main" val="3430309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B792-EA0D-44F1-9270-984D9CEA18D2}"/>
              </a:ext>
            </a:extLst>
          </p:cNvPr>
          <p:cNvSpPr>
            <a:spLocks noGrp="1"/>
          </p:cNvSpPr>
          <p:nvPr>
            <p:ph type="title"/>
          </p:nvPr>
        </p:nvSpPr>
        <p:spPr/>
        <p:txBody>
          <a:bodyPr>
            <a:normAutofit/>
          </a:bodyPr>
          <a:lstStyle/>
          <a:p>
            <a:pPr algn="ctr"/>
            <a:r>
              <a:rPr lang="en-US" sz="4800" dirty="0">
                <a:latin typeface="Arial"/>
                <a:cs typeface="+mj-cs"/>
              </a:rPr>
              <a:t>Scoring – Businesses Assisted</a:t>
            </a:r>
            <a:endParaRPr lang="en-US" sz="3200" dirty="0"/>
          </a:p>
        </p:txBody>
      </p:sp>
      <p:sp>
        <p:nvSpPr>
          <p:cNvPr id="3" name="Content Placeholder 2">
            <a:extLst>
              <a:ext uri="{FF2B5EF4-FFF2-40B4-BE49-F238E27FC236}">
                <a16:creationId xmlns:a16="http://schemas.microsoft.com/office/drawing/2014/main" id="{C0595507-D10C-448D-AFA9-9451D9D1C4C6}"/>
              </a:ext>
            </a:extLst>
          </p:cNvPr>
          <p:cNvSpPr>
            <a:spLocks noGrp="1"/>
          </p:cNvSpPr>
          <p:nvPr>
            <p:ph idx="1"/>
          </p:nvPr>
        </p:nvSpPr>
        <p:spPr/>
        <p:txBody>
          <a:bodyPr>
            <a:normAutofit/>
          </a:bodyPr>
          <a:lstStyle/>
          <a:p>
            <a:pPr marL="0" indent="0">
              <a:buNone/>
            </a:pPr>
            <a:r>
              <a:rPr lang="en-US" i="1" u="sng" dirty="0"/>
              <a:t>Scoring Criteria:</a:t>
            </a:r>
            <a:r>
              <a:rPr lang="en-US" i="1" dirty="0"/>
              <a:t>	Applicant has written evidence that small business development will be supported by startup or expansion as a result of the grant.  Add 5 points for each letter of support to reflect businesses to be assisted to receive a maximum of 25 points.</a:t>
            </a:r>
          </a:p>
          <a:p>
            <a:pPr marL="0" indent="0">
              <a:buNone/>
            </a:pPr>
            <a:endParaRPr lang="en-US" i="1" dirty="0"/>
          </a:p>
          <a:p>
            <a:pPr marL="0" indent="0">
              <a:buNone/>
            </a:pPr>
            <a:r>
              <a:rPr lang="en-US" b="1" u="sng" dirty="0"/>
              <a:t>APPENDIX F Letters from Businesses to be Assisted</a:t>
            </a:r>
            <a:endParaRPr lang="en-US" b="1" dirty="0"/>
          </a:p>
          <a:p>
            <a:pPr marL="0" indent="0">
              <a:buNone/>
            </a:pPr>
            <a:r>
              <a:rPr lang="en-US" b="1" dirty="0"/>
              <a:t> </a:t>
            </a:r>
            <a:endParaRPr lang="en-US" dirty="0"/>
          </a:p>
          <a:p>
            <a:pPr marL="0" indent="0">
              <a:buNone/>
            </a:pPr>
            <a:r>
              <a:rPr lang="en-US" dirty="0"/>
              <a:t>Please attach letters evidencing small business development will be supported by startup or expansion as a </a:t>
            </a:r>
            <a:r>
              <a:rPr lang="en-US" b="1" u="sng" dirty="0"/>
              <a:t>DIRECT</a:t>
            </a:r>
            <a:r>
              <a:rPr lang="en-US" dirty="0"/>
              <a:t> result of the activities to be carried out under the grant.  Written evidence of commitment by a small, or a small and emerging business must be provided to the Agency.  </a:t>
            </a:r>
          </a:p>
          <a:p>
            <a:pPr marL="0" indent="0">
              <a:buNone/>
            </a:pPr>
            <a:endParaRPr lang="en-US" b="1" dirty="0"/>
          </a:p>
          <a:p>
            <a:pPr marL="0" indent="0">
              <a:buNone/>
            </a:pPr>
            <a:endParaRPr lang="en-US" dirty="0"/>
          </a:p>
          <a:p>
            <a:pPr marL="0" indent="0">
              <a:buNone/>
            </a:pPr>
            <a:endParaRPr lang="en-US" b="1" dirty="0"/>
          </a:p>
        </p:txBody>
      </p:sp>
      <p:pic>
        <p:nvPicPr>
          <p:cNvPr id="5" name="Picture 4">
            <a:extLst>
              <a:ext uri="{FF2B5EF4-FFF2-40B4-BE49-F238E27FC236}">
                <a16:creationId xmlns:a16="http://schemas.microsoft.com/office/drawing/2014/main" id="{ACF1FABB-762C-477B-9B7D-E60918FC974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8200" y="4982683"/>
            <a:ext cx="2341033" cy="1560689"/>
          </a:xfrm>
          <a:prstGeom prst="rect">
            <a:avLst/>
          </a:prstGeom>
        </p:spPr>
      </p:pic>
    </p:spTree>
    <p:extLst>
      <p:ext uri="{BB962C8B-B14F-4D97-AF65-F5344CB8AC3E}">
        <p14:creationId xmlns:p14="http://schemas.microsoft.com/office/powerpoint/2010/main" val="1174573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B792-EA0D-44F1-9270-984D9CEA18D2}"/>
              </a:ext>
            </a:extLst>
          </p:cNvPr>
          <p:cNvSpPr>
            <a:spLocks noGrp="1"/>
          </p:cNvSpPr>
          <p:nvPr>
            <p:ph type="title"/>
          </p:nvPr>
        </p:nvSpPr>
        <p:spPr/>
        <p:txBody>
          <a:bodyPr>
            <a:normAutofit/>
          </a:bodyPr>
          <a:lstStyle/>
          <a:p>
            <a:pPr algn="ctr"/>
            <a:r>
              <a:rPr lang="en-US" sz="4800" dirty="0">
                <a:latin typeface="Arial"/>
                <a:cs typeface="+mj-cs"/>
              </a:rPr>
              <a:t>Scoring - Jobs</a:t>
            </a:r>
            <a:endParaRPr lang="en-US" sz="3200" dirty="0"/>
          </a:p>
        </p:txBody>
      </p:sp>
      <p:sp>
        <p:nvSpPr>
          <p:cNvPr id="3" name="Content Placeholder 2">
            <a:extLst>
              <a:ext uri="{FF2B5EF4-FFF2-40B4-BE49-F238E27FC236}">
                <a16:creationId xmlns:a16="http://schemas.microsoft.com/office/drawing/2014/main" id="{C0595507-D10C-448D-AFA9-9451D9D1C4C6}"/>
              </a:ext>
            </a:extLst>
          </p:cNvPr>
          <p:cNvSpPr>
            <a:spLocks noGrp="1"/>
          </p:cNvSpPr>
          <p:nvPr>
            <p:ph idx="1"/>
          </p:nvPr>
        </p:nvSpPr>
        <p:spPr/>
        <p:txBody>
          <a:bodyPr>
            <a:normAutofit fontScale="92500" lnSpcReduction="10000"/>
          </a:bodyPr>
          <a:lstStyle/>
          <a:p>
            <a:pPr marL="0" indent="0">
              <a:buNone/>
            </a:pPr>
            <a:r>
              <a:rPr lang="en-US" i="1" u="sng" dirty="0"/>
              <a:t>Scoring Criteria:</a:t>
            </a:r>
            <a:r>
              <a:rPr lang="en-US" i="1" dirty="0"/>
              <a:t>	Applicant has written evidence that the proposed project will create and/or support existing jobs.  The number of jobs must be evidenced by a </a:t>
            </a:r>
            <a:r>
              <a:rPr lang="en-US" b="1" i="1" u="sng" dirty="0"/>
              <a:t>written commitment from the business to be assisted</a:t>
            </a:r>
            <a:r>
              <a:rPr lang="en-US" i="1" dirty="0"/>
              <a:t>.  </a:t>
            </a:r>
            <a:endParaRPr lang="en-US" dirty="0"/>
          </a:p>
          <a:p>
            <a:pPr marL="0" indent="0">
              <a:buNone/>
            </a:pPr>
            <a:r>
              <a:rPr lang="en-US" i="1" dirty="0"/>
              <a:t> </a:t>
            </a:r>
            <a:endParaRPr lang="en-US" dirty="0"/>
          </a:p>
          <a:p>
            <a:pPr marL="0" indent="0">
              <a:buNone/>
            </a:pPr>
            <a:r>
              <a:rPr lang="en-US" i="1" dirty="0"/>
              <a:t>1. One job for less than $5,000 			25 points</a:t>
            </a:r>
            <a:endParaRPr lang="en-US" dirty="0"/>
          </a:p>
          <a:p>
            <a:pPr marL="0" indent="0">
              <a:buNone/>
            </a:pPr>
            <a:r>
              <a:rPr lang="en-US" i="1" dirty="0"/>
              <a:t>2. One job for 5,000 but less than $10,000 		20 points</a:t>
            </a:r>
            <a:endParaRPr lang="en-US" dirty="0"/>
          </a:p>
          <a:p>
            <a:pPr marL="0" indent="0">
              <a:buNone/>
            </a:pPr>
            <a:r>
              <a:rPr lang="en-US" i="1" dirty="0"/>
              <a:t>3. One job for $10,000 but less than $15,000 		15 points</a:t>
            </a:r>
            <a:endParaRPr lang="en-US" dirty="0"/>
          </a:p>
          <a:p>
            <a:pPr marL="0" indent="0">
              <a:buNone/>
            </a:pPr>
            <a:r>
              <a:rPr lang="en-US" i="1" dirty="0"/>
              <a:t>4. One job for $15,000 but less than $20,000 		10 points</a:t>
            </a:r>
            <a:endParaRPr lang="en-US" dirty="0"/>
          </a:p>
          <a:p>
            <a:pPr marL="0" indent="0">
              <a:buNone/>
            </a:pPr>
            <a:r>
              <a:rPr lang="en-US" i="1" dirty="0"/>
              <a:t>5. One job for $20,000 but less than $25,000 		5 points</a:t>
            </a:r>
            <a:endParaRPr lang="en-US" dirty="0"/>
          </a:p>
          <a:p>
            <a:pPr marL="0" indent="0">
              <a:buNone/>
            </a:pPr>
            <a:r>
              <a:rPr lang="en-US" i="1" dirty="0"/>
              <a:t>Amount of Grant divided by number of jobs = $ /jobs</a:t>
            </a:r>
          </a:p>
          <a:p>
            <a:pPr marL="0" indent="0">
              <a:buNone/>
            </a:pPr>
            <a:r>
              <a:rPr lang="en-US" u="sng" dirty="0">
                <a:solidFill>
                  <a:srgbClr val="0070C0"/>
                </a:solidFill>
              </a:rPr>
              <a:t>Example: $100,000 Total Project Cost and 2 jobs created</a:t>
            </a:r>
          </a:p>
          <a:p>
            <a:pPr marL="0" indent="0">
              <a:buNone/>
            </a:pPr>
            <a:r>
              <a:rPr lang="en-US" dirty="0">
                <a:solidFill>
                  <a:srgbClr val="0070C0"/>
                </a:solidFill>
              </a:rPr>
              <a:t>Requesting $100,000 RBDG Funding; $0 Match	$50,000 RBDG per job		0 points</a:t>
            </a:r>
          </a:p>
          <a:p>
            <a:pPr marL="0" indent="0">
              <a:buNone/>
            </a:pPr>
            <a:r>
              <a:rPr lang="en-US" dirty="0">
                <a:solidFill>
                  <a:srgbClr val="0070C0"/>
                </a:solidFill>
              </a:rPr>
              <a:t>Requesting $80,000 RBDG Funding; $20,000 Match	$40,000	RBDG per job		0 points</a:t>
            </a:r>
          </a:p>
          <a:p>
            <a:pPr marL="0" indent="0">
              <a:buNone/>
            </a:pPr>
            <a:r>
              <a:rPr lang="en-US" dirty="0">
                <a:solidFill>
                  <a:srgbClr val="0070C0"/>
                </a:solidFill>
              </a:rPr>
              <a:t>Requesting $74,000 RBDG Funding; $26,000 Match 	$37,000 RBDG per job		0 points	</a:t>
            </a:r>
          </a:p>
          <a:p>
            <a:pPr marL="0" indent="0">
              <a:buNone/>
            </a:pPr>
            <a:r>
              <a:rPr lang="en-US" dirty="0">
                <a:solidFill>
                  <a:srgbClr val="0070C0"/>
                </a:solidFill>
              </a:rPr>
              <a:t>Requesting $19,000 RBDG Funding; $76,000 Match	$9,500 RBDG per job		20 points</a:t>
            </a:r>
          </a:p>
          <a:p>
            <a:pPr marL="0" indent="0">
              <a:buNone/>
            </a:pPr>
            <a:endParaRPr lang="en-US" b="1" dirty="0"/>
          </a:p>
        </p:txBody>
      </p:sp>
    </p:spTree>
    <p:extLst>
      <p:ext uri="{BB962C8B-B14F-4D97-AF65-F5344CB8AC3E}">
        <p14:creationId xmlns:p14="http://schemas.microsoft.com/office/powerpoint/2010/main" val="1365770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B792-EA0D-44F1-9270-984D9CEA18D2}"/>
              </a:ext>
            </a:extLst>
          </p:cNvPr>
          <p:cNvSpPr>
            <a:spLocks noGrp="1"/>
          </p:cNvSpPr>
          <p:nvPr>
            <p:ph type="title"/>
          </p:nvPr>
        </p:nvSpPr>
        <p:spPr/>
        <p:txBody>
          <a:bodyPr>
            <a:normAutofit/>
          </a:bodyPr>
          <a:lstStyle/>
          <a:p>
            <a:pPr algn="ctr"/>
            <a:r>
              <a:rPr lang="en-US" sz="4800" dirty="0">
                <a:latin typeface="Arial"/>
                <a:cs typeface="+mj-cs"/>
              </a:rPr>
              <a:t>Scoring - Jobs</a:t>
            </a:r>
            <a:endParaRPr lang="en-US" sz="3200" dirty="0"/>
          </a:p>
        </p:txBody>
      </p:sp>
      <p:sp>
        <p:nvSpPr>
          <p:cNvPr id="3" name="Content Placeholder 2">
            <a:extLst>
              <a:ext uri="{FF2B5EF4-FFF2-40B4-BE49-F238E27FC236}">
                <a16:creationId xmlns:a16="http://schemas.microsoft.com/office/drawing/2014/main" id="{C0595507-D10C-448D-AFA9-9451D9D1C4C6}"/>
              </a:ext>
            </a:extLst>
          </p:cNvPr>
          <p:cNvSpPr>
            <a:spLocks noGrp="1"/>
          </p:cNvSpPr>
          <p:nvPr>
            <p:ph idx="1"/>
          </p:nvPr>
        </p:nvSpPr>
        <p:spPr/>
        <p:txBody>
          <a:bodyPr>
            <a:normAutofit/>
          </a:bodyPr>
          <a:lstStyle/>
          <a:p>
            <a:pPr marL="0" indent="0">
              <a:buNone/>
            </a:pPr>
            <a:r>
              <a:rPr lang="en-US" b="1" u="sng" dirty="0"/>
              <a:t>APPENDIX F Letters from Businesses to be Assisted</a:t>
            </a:r>
            <a:endParaRPr lang="en-US" b="1" dirty="0"/>
          </a:p>
          <a:p>
            <a:pPr marL="0" indent="0">
              <a:buNone/>
            </a:pPr>
            <a:endParaRPr lang="en-US" b="1" dirty="0"/>
          </a:p>
          <a:p>
            <a:pPr marL="0" indent="0">
              <a:buNone/>
            </a:pPr>
            <a:r>
              <a:rPr lang="en-US" dirty="0"/>
              <a:t>The anticipated development, expansion, or furtherance of business enterprises as a </a:t>
            </a:r>
            <a:r>
              <a:rPr lang="en-US" b="1" u="sng" dirty="0"/>
              <a:t>DIRECT</a:t>
            </a:r>
            <a:r>
              <a:rPr lang="en-US" dirty="0"/>
              <a:t> result of the proposed project will create and/or support existing jobs associated with the affected businesses.  The number of jobs must be evidenced by a written commitment form the business to be assisted.   </a:t>
            </a:r>
            <a:r>
              <a:rPr lang="en-US" u="sng" dirty="0"/>
              <a:t>Part-time jobs MUST indicate the number of hours per week so that a full-time equivalent may be determined.   Full-time equivalent positions are based on a 35 hour workweek.</a:t>
            </a:r>
            <a:r>
              <a:rPr lang="en-US" dirty="0"/>
              <a:t>  Generic or duplicated letters are not acceptable; letters must be on the business’ letterhead and address the specific business preparing the letter, the connection to the project activities and further provide information relative to jobs to meet the criteria.  </a:t>
            </a:r>
          </a:p>
          <a:p>
            <a:pPr marL="0" indent="0">
              <a:buNone/>
            </a:pPr>
            <a:endParaRPr lang="en-US" b="1" dirty="0"/>
          </a:p>
          <a:p>
            <a:pPr marL="0" indent="0">
              <a:buNone/>
            </a:pPr>
            <a:endParaRPr lang="en-US" b="1" dirty="0"/>
          </a:p>
        </p:txBody>
      </p:sp>
      <p:pic>
        <p:nvPicPr>
          <p:cNvPr id="5" name="Picture 4">
            <a:extLst>
              <a:ext uri="{FF2B5EF4-FFF2-40B4-BE49-F238E27FC236}">
                <a16:creationId xmlns:a16="http://schemas.microsoft.com/office/drawing/2014/main" id="{BBC18D69-683C-44EB-9D22-B1B4A29D1FD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61533" y="4911728"/>
            <a:ext cx="1456265" cy="1456265"/>
          </a:xfrm>
          <a:prstGeom prst="rect">
            <a:avLst/>
          </a:prstGeom>
        </p:spPr>
      </p:pic>
    </p:spTree>
    <p:extLst>
      <p:ext uri="{BB962C8B-B14F-4D97-AF65-F5344CB8AC3E}">
        <p14:creationId xmlns:p14="http://schemas.microsoft.com/office/powerpoint/2010/main" val="540954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B792-EA0D-44F1-9270-984D9CEA18D2}"/>
              </a:ext>
            </a:extLst>
          </p:cNvPr>
          <p:cNvSpPr>
            <a:spLocks noGrp="1"/>
          </p:cNvSpPr>
          <p:nvPr>
            <p:ph type="title"/>
          </p:nvPr>
        </p:nvSpPr>
        <p:spPr/>
        <p:txBody>
          <a:bodyPr>
            <a:normAutofit/>
          </a:bodyPr>
          <a:lstStyle/>
          <a:p>
            <a:pPr algn="ctr"/>
            <a:r>
              <a:rPr lang="en-US" sz="4800" dirty="0">
                <a:latin typeface="Arial"/>
                <a:cs typeface="+mj-cs"/>
              </a:rPr>
              <a:t>Scoring- Experience</a:t>
            </a:r>
            <a:endParaRPr lang="en-US" sz="3200" dirty="0"/>
          </a:p>
        </p:txBody>
      </p:sp>
      <p:sp>
        <p:nvSpPr>
          <p:cNvPr id="3" name="Content Placeholder 2">
            <a:extLst>
              <a:ext uri="{FF2B5EF4-FFF2-40B4-BE49-F238E27FC236}">
                <a16:creationId xmlns:a16="http://schemas.microsoft.com/office/drawing/2014/main" id="{C0595507-D10C-448D-AFA9-9451D9D1C4C6}"/>
              </a:ext>
            </a:extLst>
          </p:cNvPr>
          <p:cNvSpPr>
            <a:spLocks noGrp="1"/>
          </p:cNvSpPr>
          <p:nvPr>
            <p:ph idx="1"/>
          </p:nvPr>
        </p:nvSpPr>
        <p:spPr/>
        <p:txBody>
          <a:bodyPr>
            <a:normAutofit/>
          </a:bodyPr>
          <a:lstStyle/>
          <a:p>
            <a:pPr marL="0" indent="0">
              <a:buNone/>
            </a:pPr>
            <a:r>
              <a:rPr lang="en-US" i="1" u="sng" dirty="0"/>
              <a:t>Scoring Criteria:</a:t>
            </a:r>
            <a:r>
              <a:rPr lang="en-US" i="1" dirty="0"/>
              <a:t>	Applicant has evidence of successful experience in type of activity. </a:t>
            </a:r>
            <a:endParaRPr lang="en-US" dirty="0"/>
          </a:p>
          <a:p>
            <a:pPr marL="0" indent="0">
              <a:buNone/>
            </a:pPr>
            <a:r>
              <a:rPr lang="en-US" i="1" dirty="0"/>
              <a:t> </a:t>
            </a:r>
            <a:endParaRPr lang="en-US" dirty="0"/>
          </a:p>
          <a:p>
            <a:pPr marL="0" indent="0">
              <a:buNone/>
            </a:pPr>
            <a:r>
              <a:rPr lang="en-US" i="1" dirty="0"/>
              <a:t>1. 10 or more years					30 points</a:t>
            </a:r>
            <a:endParaRPr lang="en-US" dirty="0"/>
          </a:p>
          <a:p>
            <a:pPr marL="0" indent="0">
              <a:buNone/>
            </a:pPr>
            <a:r>
              <a:rPr lang="en-US" i="1" dirty="0"/>
              <a:t>2. At least 5 but less than 10 years				20 points</a:t>
            </a:r>
            <a:endParaRPr lang="en-US" dirty="0"/>
          </a:p>
          <a:p>
            <a:pPr marL="0" indent="0">
              <a:buNone/>
            </a:pPr>
            <a:r>
              <a:rPr lang="en-US" i="1" dirty="0"/>
              <a:t>3. At least 3 but less than 5 years 				10 points</a:t>
            </a:r>
            <a:endParaRPr lang="en-US" dirty="0"/>
          </a:p>
          <a:p>
            <a:pPr marL="0" indent="0">
              <a:buNone/>
            </a:pPr>
            <a:r>
              <a:rPr lang="en-US" i="1" dirty="0"/>
              <a:t>4. At least 1 but less than 3 years				 5 points</a:t>
            </a:r>
            <a:endParaRPr lang="en-US" dirty="0"/>
          </a:p>
          <a:p>
            <a:pPr marL="0" indent="0">
              <a:buNone/>
            </a:pPr>
            <a:endParaRPr lang="en-US" b="1" dirty="0"/>
          </a:p>
        </p:txBody>
      </p:sp>
    </p:spTree>
    <p:extLst>
      <p:ext uri="{BB962C8B-B14F-4D97-AF65-F5344CB8AC3E}">
        <p14:creationId xmlns:p14="http://schemas.microsoft.com/office/powerpoint/2010/main" val="1418908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B792-EA0D-44F1-9270-984D9CEA18D2}"/>
              </a:ext>
            </a:extLst>
          </p:cNvPr>
          <p:cNvSpPr>
            <a:spLocks noGrp="1"/>
          </p:cNvSpPr>
          <p:nvPr>
            <p:ph type="title"/>
          </p:nvPr>
        </p:nvSpPr>
        <p:spPr/>
        <p:txBody>
          <a:bodyPr>
            <a:normAutofit/>
          </a:bodyPr>
          <a:lstStyle/>
          <a:p>
            <a:pPr algn="ctr"/>
            <a:r>
              <a:rPr lang="en-US" sz="4800" dirty="0">
                <a:latin typeface="Arial"/>
                <a:cs typeface="+mj-cs"/>
              </a:rPr>
              <a:t>Scoring- Experience</a:t>
            </a:r>
            <a:endParaRPr lang="en-US" sz="3200" dirty="0"/>
          </a:p>
        </p:txBody>
      </p:sp>
      <p:sp>
        <p:nvSpPr>
          <p:cNvPr id="3" name="Content Placeholder 2">
            <a:extLst>
              <a:ext uri="{FF2B5EF4-FFF2-40B4-BE49-F238E27FC236}">
                <a16:creationId xmlns:a16="http://schemas.microsoft.com/office/drawing/2014/main" id="{C0595507-D10C-448D-AFA9-9451D9D1C4C6}"/>
              </a:ext>
            </a:extLst>
          </p:cNvPr>
          <p:cNvSpPr>
            <a:spLocks noGrp="1"/>
          </p:cNvSpPr>
          <p:nvPr>
            <p:ph idx="1"/>
          </p:nvPr>
        </p:nvSpPr>
        <p:spPr/>
        <p:txBody>
          <a:bodyPr>
            <a:normAutofit/>
          </a:bodyPr>
          <a:lstStyle/>
          <a:p>
            <a:pPr marL="0" indent="0">
              <a:buNone/>
            </a:pPr>
            <a:r>
              <a:rPr lang="en-US" b="1" dirty="0"/>
              <a:t> </a:t>
            </a:r>
            <a:r>
              <a:rPr lang="en-US" b="1" u="sng" dirty="0"/>
              <a:t>APPENDIX E Documentation of Experience</a:t>
            </a:r>
            <a:endParaRPr lang="en-US" b="1" dirty="0"/>
          </a:p>
          <a:p>
            <a:pPr marL="0" indent="0">
              <a:buNone/>
            </a:pPr>
            <a:r>
              <a:rPr lang="en-US" b="1" dirty="0"/>
              <a:t> </a:t>
            </a:r>
            <a:endParaRPr lang="en-US" dirty="0"/>
          </a:p>
          <a:p>
            <a:pPr marL="0" indent="0">
              <a:buNone/>
            </a:pPr>
            <a:r>
              <a:rPr lang="en-US" dirty="0"/>
              <a:t>Please attach documentation of experience with proposed project activities (resumes, statement of qualifications, etc.) Experience should include </a:t>
            </a:r>
            <a:r>
              <a:rPr lang="en-US" u="sng" dirty="0"/>
              <a:t>specific</a:t>
            </a:r>
            <a:r>
              <a:rPr lang="en-US" dirty="0"/>
              <a:t> descriptions (including years of the specific experience) and examples to match experience with the application proposal.    Example: If the project is for a Revolving Loan Fund, please describe the applicant’s experience with revolving loan funds including the dates of experience.  If the project involves providing technical assistance, please describe the applicant’s history in providing similar TA.  If the TA is to be provided by a contracted provider, provide information on that provider.  If the project involves the purchase and subsequent lease of equipment or a building to a business, please provide the applicant’s experience in leasing equipment or a building.</a:t>
            </a:r>
          </a:p>
          <a:p>
            <a:pPr marL="0" indent="0">
              <a:buNone/>
            </a:pPr>
            <a:r>
              <a:rPr lang="en-US" dirty="0"/>
              <a:t> </a:t>
            </a:r>
          </a:p>
          <a:p>
            <a:pPr marL="0" indent="0">
              <a:buNone/>
            </a:pPr>
            <a:r>
              <a:rPr lang="en-US" dirty="0"/>
              <a:t>Documentation must be provided to receive points.</a:t>
            </a:r>
          </a:p>
          <a:p>
            <a:pPr marL="0" indent="0">
              <a:buNone/>
            </a:pPr>
            <a:endParaRPr lang="en-US" b="1" dirty="0"/>
          </a:p>
        </p:txBody>
      </p:sp>
    </p:spTree>
    <p:extLst>
      <p:ext uri="{BB962C8B-B14F-4D97-AF65-F5344CB8AC3E}">
        <p14:creationId xmlns:p14="http://schemas.microsoft.com/office/powerpoint/2010/main" val="3491237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E91A-692B-498D-9649-78FA20C1D956}"/>
              </a:ext>
            </a:extLst>
          </p:cNvPr>
          <p:cNvSpPr>
            <a:spLocks noGrp="1"/>
          </p:cNvSpPr>
          <p:nvPr>
            <p:ph type="title"/>
          </p:nvPr>
        </p:nvSpPr>
        <p:spPr>
          <a:xfrm>
            <a:off x="158262" y="424695"/>
            <a:ext cx="11195538" cy="1325563"/>
          </a:xfrm>
        </p:spPr>
        <p:txBody>
          <a:bodyPr>
            <a:normAutofit/>
          </a:bodyPr>
          <a:lstStyle/>
          <a:p>
            <a:pPr algn="ctr"/>
            <a:r>
              <a:rPr lang="en-US" sz="4800" dirty="0"/>
              <a:t>Available Funds</a:t>
            </a:r>
          </a:p>
        </p:txBody>
      </p:sp>
      <p:sp>
        <p:nvSpPr>
          <p:cNvPr id="3" name="Content Placeholder 2">
            <a:extLst>
              <a:ext uri="{FF2B5EF4-FFF2-40B4-BE49-F238E27FC236}">
                <a16:creationId xmlns:a16="http://schemas.microsoft.com/office/drawing/2014/main" id="{D57F73E4-862B-46D5-8089-D860119E39BB}"/>
              </a:ext>
            </a:extLst>
          </p:cNvPr>
          <p:cNvSpPr>
            <a:spLocks noGrp="1"/>
          </p:cNvSpPr>
          <p:nvPr>
            <p:ph idx="1"/>
          </p:nvPr>
        </p:nvSpPr>
        <p:spPr/>
        <p:txBody>
          <a:bodyPr vert="horz" lIns="91440" tIns="45720" rIns="91440" bIns="45720" rtlCol="0" anchor="t">
            <a:normAutofit/>
          </a:bodyPr>
          <a:lstStyle/>
          <a:p>
            <a:pPr marL="1828800" lvl="4" indent="0">
              <a:buNone/>
            </a:pPr>
            <a:r>
              <a:rPr lang="en-US" sz="2700" dirty="0"/>
              <a:t>FY 2020 North Dakota State Allocation: TBD</a:t>
            </a:r>
          </a:p>
          <a:p>
            <a:pPr marL="1828800" lvl="4" indent="0">
              <a:buNone/>
            </a:pPr>
            <a:r>
              <a:rPr lang="en-US" sz="2400" dirty="0"/>
              <a:t>FY 2019 	Enterprise: $141,000	Opportunity: $22,000</a:t>
            </a:r>
          </a:p>
          <a:p>
            <a:pPr marL="1828800" lvl="4" indent="0">
              <a:buNone/>
            </a:pPr>
            <a:r>
              <a:rPr lang="en-US" sz="2400" dirty="0"/>
              <a:t>FY 2018	Enterprise: $108,000	Opportunity: $19,000</a:t>
            </a:r>
          </a:p>
          <a:p>
            <a:pPr marL="1828800" lvl="4" indent="0">
              <a:buNone/>
            </a:pPr>
            <a:endParaRPr lang="en-US" sz="2700" dirty="0"/>
          </a:p>
          <a:p>
            <a:pPr marL="1828800" lvl="4" indent="0">
              <a:buNone/>
            </a:pPr>
            <a:r>
              <a:rPr lang="en-US" sz="2700" dirty="0"/>
              <a:t>FY 2020 North Dakota REAP Zone Set-Aside: TBD</a:t>
            </a:r>
          </a:p>
          <a:p>
            <a:pPr marL="1828800" lvl="4" indent="0">
              <a:buNone/>
            </a:pPr>
            <a:r>
              <a:rPr lang="en-US" sz="2400" dirty="0"/>
              <a:t>FY 2019	Enterprise: $591,821.50	Opportunity: $73,333</a:t>
            </a:r>
          </a:p>
          <a:p>
            <a:pPr marL="1828800" lvl="4" indent="0">
              <a:buNone/>
            </a:pPr>
            <a:r>
              <a:rPr lang="en-US" sz="2400" dirty="0"/>
              <a:t>FY 2018	Enterprise: $466,741	Opportunity: $21,482</a:t>
            </a:r>
          </a:p>
          <a:p>
            <a:pPr marL="1828800" lvl="4" indent="0">
              <a:buNone/>
            </a:pPr>
            <a:endParaRPr lang="en-US" sz="2700" dirty="0"/>
          </a:p>
          <a:p>
            <a:pPr marL="1828800" lvl="4" indent="0">
              <a:buNone/>
            </a:pPr>
            <a:endParaRPr lang="en-US" sz="2700" dirty="0"/>
          </a:p>
        </p:txBody>
      </p:sp>
      <p:pic>
        <p:nvPicPr>
          <p:cNvPr id="4" name="Picture 3">
            <a:extLst>
              <a:ext uri="{FF2B5EF4-FFF2-40B4-BE49-F238E27FC236}">
                <a16:creationId xmlns:a16="http://schemas.microsoft.com/office/drawing/2014/main" id="{234E1E30-FFED-4651-9ECE-0F9F7A1526F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94937" y="4716604"/>
            <a:ext cx="1950720" cy="1420368"/>
          </a:xfrm>
          <a:prstGeom prst="rect">
            <a:avLst/>
          </a:prstGeom>
        </p:spPr>
      </p:pic>
    </p:spTree>
    <p:extLst>
      <p:ext uri="{BB962C8B-B14F-4D97-AF65-F5344CB8AC3E}">
        <p14:creationId xmlns:p14="http://schemas.microsoft.com/office/powerpoint/2010/main" val="4123965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B792-EA0D-44F1-9270-984D9CEA18D2}"/>
              </a:ext>
            </a:extLst>
          </p:cNvPr>
          <p:cNvSpPr>
            <a:spLocks noGrp="1"/>
          </p:cNvSpPr>
          <p:nvPr>
            <p:ph type="title"/>
          </p:nvPr>
        </p:nvSpPr>
        <p:spPr/>
        <p:txBody>
          <a:bodyPr>
            <a:normAutofit/>
          </a:bodyPr>
          <a:lstStyle/>
          <a:p>
            <a:pPr algn="ctr"/>
            <a:r>
              <a:rPr lang="en-US" sz="4800" dirty="0">
                <a:latin typeface="Arial"/>
                <a:cs typeface="+mj-cs"/>
              </a:rPr>
              <a:t>Scoring- Administrator Points</a:t>
            </a:r>
            <a:endParaRPr lang="en-US" sz="3200" dirty="0"/>
          </a:p>
        </p:txBody>
      </p:sp>
      <p:sp>
        <p:nvSpPr>
          <p:cNvPr id="3" name="Content Placeholder 2">
            <a:extLst>
              <a:ext uri="{FF2B5EF4-FFF2-40B4-BE49-F238E27FC236}">
                <a16:creationId xmlns:a16="http://schemas.microsoft.com/office/drawing/2014/main" id="{C0595507-D10C-448D-AFA9-9451D9D1C4C6}"/>
              </a:ext>
            </a:extLst>
          </p:cNvPr>
          <p:cNvSpPr>
            <a:spLocks noGrp="1"/>
          </p:cNvSpPr>
          <p:nvPr>
            <p:ph idx="1"/>
          </p:nvPr>
        </p:nvSpPr>
        <p:spPr/>
        <p:txBody>
          <a:bodyPr>
            <a:normAutofit/>
          </a:bodyPr>
          <a:lstStyle/>
          <a:p>
            <a:pPr marL="0" indent="0">
              <a:buNone/>
            </a:pPr>
            <a:r>
              <a:rPr lang="en-US" dirty="0"/>
              <a:t>Additional Scoring Criteria</a:t>
            </a:r>
          </a:p>
          <a:p>
            <a:pPr marL="0" indent="0">
              <a:buNone/>
            </a:pPr>
            <a:r>
              <a:rPr lang="en-US" dirty="0"/>
              <a:t> </a:t>
            </a:r>
          </a:p>
          <a:p>
            <a:pPr marL="0" indent="0">
              <a:buNone/>
            </a:pPr>
            <a:r>
              <a:rPr lang="en-US" i="1" u="sng" dirty="0"/>
              <a:t>Scoring Criteria:</a:t>
            </a:r>
            <a:r>
              <a:rPr lang="en-US" i="1" dirty="0"/>
              <a:t>	Discretionary points - Either the State Director or Administrator may assign </a:t>
            </a:r>
            <a:r>
              <a:rPr lang="en-US" i="1" u="sng" dirty="0"/>
              <a:t>up to</a:t>
            </a:r>
            <a:r>
              <a:rPr lang="en-US" i="1" dirty="0"/>
              <a:t> 50 discretionary points to an application. Assignment of discretionary points must include a written justification. </a:t>
            </a:r>
            <a:r>
              <a:rPr lang="en-US" b="1" i="1" u="sng" dirty="0"/>
              <a:t>Discretionary points may only be assigned to initial grants.  </a:t>
            </a:r>
            <a:endParaRPr lang="en-US" b="1" u="sng" dirty="0"/>
          </a:p>
          <a:p>
            <a:pPr marL="0" indent="0">
              <a:buNone/>
            </a:pPr>
            <a:endParaRPr lang="en-US" b="1" dirty="0"/>
          </a:p>
          <a:p>
            <a:pPr marL="0" indent="0">
              <a:buNone/>
            </a:pPr>
            <a:r>
              <a:rPr lang="en-US" b="1" dirty="0"/>
              <a:t>Grantees are allowed one initial grant for each eligible area</a:t>
            </a:r>
          </a:p>
          <a:p>
            <a:r>
              <a:rPr lang="en-US" b="1" dirty="0"/>
              <a:t>	Technical Assistance</a:t>
            </a:r>
          </a:p>
          <a:p>
            <a:r>
              <a:rPr lang="en-US" b="1" dirty="0"/>
              <a:t>	RLF	</a:t>
            </a:r>
          </a:p>
          <a:p>
            <a:r>
              <a:rPr lang="en-US" b="1" dirty="0"/>
              <a:t>	Hard Assets (Building and Equipment) </a:t>
            </a:r>
          </a:p>
          <a:p>
            <a:pPr marL="0" indent="0">
              <a:buNone/>
            </a:pPr>
            <a:endParaRPr lang="en-US" b="1" dirty="0"/>
          </a:p>
          <a:p>
            <a:pPr marL="0" indent="0">
              <a:buNone/>
            </a:pPr>
            <a:r>
              <a:rPr lang="en-US" b="1" dirty="0"/>
              <a:t>If your project is eligible for any of the five areas, please be sure to address within your application! </a:t>
            </a:r>
          </a:p>
        </p:txBody>
      </p:sp>
    </p:spTree>
    <p:extLst>
      <p:ext uri="{BB962C8B-B14F-4D97-AF65-F5344CB8AC3E}">
        <p14:creationId xmlns:p14="http://schemas.microsoft.com/office/powerpoint/2010/main" val="1522903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B792-EA0D-44F1-9270-984D9CEA18D2}"/>
              </a:ext>
            </a:extLst>
          </p:cNvPr>
          <p:cNvSpPr>
            <a:spLocks noGrp="1"/>
          </p:cNvSpPr>
          <p:nvPr>
            <p:ph type="title"/>
          </p:nvPr>
        </p:nvSpPr>
        <p:spPr/>
        <p:txBody>
          <a:bodyPr>
            <a:normAutofit/>
          </a:bodyPr>
          <a:lstStyle/>
          <a:p>
            <a:pPr algn="ctr"/>
            <a:r>
              <a:rPr lang="en-US" sz="4800" dirty="0">
                <a:latin typeface="Arial"/>
                <a:cs typeface="+mj-cs"/>
              </a:rPr>
              <a:t>Scoring- Administrator Points</a:t>
            </a:r>
            <a:endParaRPr lang="en-US" sz="3200" dirty="0"/>
          </a:p>
        </p:txBody>
      </p:sp>
      <p:sp>
        <p:nvSpPr>
          <p:cNvPr id="3" name="Content Placeholder 2">
            <a:extLst>
              <a:ext uri="{FF2B5EF4-FFF2-40B4-BE49-F238E27FC236}">
                <a16:creationId xmlns:a16="http://schemas.microsoft.com/office/drawing/2014/main" id="{C0595507-D10C-448D-AFA9-9451D9D1C4C6}"/>
              </a:ext>
            </a:extLst>
          </p:cNvPr>
          <p:cNvSpPr>
            <a:spLocks noGrp="1"/>
          </p:cNvSpPr>
          <p:nvPr>
            <p:ph idx="1"/>
          </p:nvPr>
        </p:nvSpPr>
        <p:spPr/>
        <p:txBody>
          <a:bodyPr>
            <a:normAutofit/>
          </a:bodyPr>
          <a:lstStyle/>
          <a:p>
            <a:pPr marL="0" indent="0">
              <a:buNone/>
            </a:pPr>
            <a:r>
              <a:rPr lang="en-US" i="1" dirty="0"/>
              <a:t>1.  </a:t>
            </a:r>
            <a:r>
              <a:rPr lang="en-US" i="1" u="sng" dirty="0"/>
              <a:t>Innovation and Entrepreneurship</a:t>
            </a:r>
            <a:endParaRPr lang="en-US" dirty="0"/>
          </a:p>
          <a:p>
            <a:pPr marL="0" indent="0">
              <a:buNone/>
            </a:pPr>
            <a:r>
              <a:rPr lang="en-US" i="1" dirty="0"/>
              <a:t> </a:t>
            </a:r>
            <a:endParaRPr lang="en-US" dirty="0"/>
          </a:p>
          <a:p>
            <a:pPr marL="0" indent="0">
              <a:buNone/>
            </a:pPr>
            <a:r>
              <a:rPr lang="en-US" i="1" dirty="0"/>
              <a:t>Consistent with the Report on Rural Prosperity, Rural Development’s aim is to build and sustain a pipeline of future entrepreneurs that will meet the challenges to feeding a growing world population, boosting agriculture global competitiveness, create jobs, and drive long-term economic growth and prosperity in rural America.</a:t>
            </a:r>
            <a:endParaRPr lang="en-US" dirty="0"/>
          </a:p>
          <a:p>
            <a:pPr marL="0" indent="0">
              <a:buNone/>
            </a:pPr>
            <a:r>
              <a:rPr lang="en-US" i="1" dirty="0"/>
              <a:t> </a:t>
            </a:r>
            <a:endParaRPr lang="en-US" dirty="0"/>
          </a:p>
          <a:p>
            <a:pPr marL="0" indent="0">
              <a:buNone/>
            </a:pPr>
            <a:r>
              <a:rPr lang="en-US" i="1" dirty="0"/>
              <a:t>Priority points may be assigned for projects that inspire an environment that is conducive to innovation and entrepreneurship.  These are projects that support innovation and entrepreneurs throughout their lifecycle through ecosystems.  This includes projects that are/or are planned to be developed by incubators, accelerators, industry clusters, makerspaces, and technology hubs that support the commercialization of new technologies.</a:t>
            </a:r>
            <a:endParaRPr lang="en-US" dirty="0"/>
          </a:p>
          <a:p>
            <a:pPr marL="0" indent="0">
              <a:buNone/>
            </a:pPr>
            <a:endParaRPr lang="en-US" b="1" dirty="0"/>
          </a:p>
        </p:txBody>
      </p:sp>
    </p:spTree>
    <p:extLst>
      <p:ext uri="{BB962C8B-B14F-4D97-AF65-F5344CB8AC3E}">
        <p14:creationId xmlns:p14="http://schemas.microsoft.com/office/powerpoint/2010/main" val="3004757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B792-EA0D-44F1-9270-984D9CEA18D2}"/>
              </a:ext>
            </a:extLst>
          </p:cNvPr>
          <p:cNvSpPr>
            <a:spLocks noGrp="1"/>
          </p:cNvSpPr>
          <p:nvPr>
            <p:ph type="title"/>
          </p:nvPr>
        </p:nvSpPr>
        <p:spPr/>
        <p:txBody>
          <a:bodyPr>
            <a:normAutofit/>
          </a:bodyPr>
          <a:lstStyle/>
          <a:p>
            <a:pPr algn="ctr"/>
            <a:r>
              <a:rPr lang="en-US" sz="4800" dirty="0">
                <a:latin typeface="Arial"/>
                <a:cs typeface="+mj-cs"/>
              </a:rPr>
              <a:t>Scoring- Administrator Points</a:t>
            </a:r>
            <a:endParaRPr lang="en-US" sz="3200" dirty="0"/>
          </a:p>
        </p:txBody>
      </p:sp>
      <p:sp>
        <p:nvSpPr>
          <p:cNvPr id="3" name="Content Placeholder 2">
            <a:extLst>
              <a:ext uri="{FF2B5EF4-FFF2-40B4-BE49-F238E27FC236}">
                <a16:creationId xmlns:a16="http://schemas.microsoft.com/office/drawing/2014/main" id="{C0595507-D10C-448D-AFA9-9451D9D1C4C6}"/>
              </a:ext>
            </a:extLst>
          </p:cNvPr>
          <p:cNvSpPr>
            <a:spLocks noGrp="1"/>
          </p:cNvSpPr>
          <p:nvPr>
            <p:ph idx="1"/>
          </p:nvPr>
        </p:nvSpPr>
        <p:spPr/>
        <p:txBody>
          <a:bodyPr>
            <a:normAutofit/>
          </a:bodyPr>
          <a:lstStyle/>
          <a:p>
            <a:pPr marL="0" indent="0">
              <a:buNone/>
            </a:pPr>
            <a:r>
              <a:rPr lang="en-US" i="1" dirty="0"/>
              <a:t>2.  </a:t>
            </a:r>
            <a:r>
              <a:rPr lang="en-US" i="1" u="sng" dirty="0"/>
              <a:t>Leverage Investments in Opportunity Zones</a:t>
            </a:r>
            <a:endParaRPr lang="en-US" dirty="0"/>
          </a:p>
          <a:p>
            <a:pPr marL="0" indent="0">
              <a:buNone/>
            </a:pPr>
            <a:r>
              <a:rPr lang="en-US" i="1" dirty="0"/>
              <a:t> </a:t>
            </a:r>
            <a:endParaRPr lang="en-US" dirty="0"/>
          </a:p>
          <a:p>
            <a:pPr marL="0" indent="0">
              <a:buNone/>
            </a:pPr>
            <a:r>
              <a:rPr lang="en-US" i="1" dirty="0"/>
              <a:t>To leverage investments in rural property, the Agency also encourages projects located in rural Opportunity Zones, where projects should provide measurable results in helping communities build robust and sustainable economies.  An Opportunity Zone is an economically distressed community where new investment, under certain conditions, may be eligible for preferential tax treatment.  Localities qualify as Opportunity Zones if they have been nominated for that designation by the State and that nomination has been certified by the Secretary of the U.S. Treasury via his delegation of authority to the Internal Revenue Service.</a:t>
            </a:r>
            <a:endParaRPr lang="en-US" dirty="0"/>
          </a:p>
          <a:p>
            <a:pPr marL="0" indent="0">
              <a:buNone/>
            </a:pPr>
            <a:endParaRPr lang="en-US" b="1" dirty="0"/>
          </a:p>
        </p:txBody>
      </p:sp>
    </p:spTree>
    <p:extLst>
      <p:ext uri="{BB962C8B-B14F-4D97-AF65-F5344CB8AC3E}">
        <p14:creationId xmlns:p14="http://schemas.microsoft.com/office/powerpoint/2010/main" val="837462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B792-EA0D-44F1-9270-984D9CEA18D2}"/>
              </a:ext>
            </a:extLst>
          </p:cNvPr>
          <p:cNvSpPr>
            <a:spLocks noGrp="1"/>
          </p:cNvSpPr>
          <p:nvPr>
            <p:ph type="title"/>
          </p:nvPr>
        </p:nvSpPr>
        <p:spPr/>
        <p:txBody>
          <a:bodyPr>
            <a:normAutofit/>
          </a:bodyPr>
          <a:lstStyle/>
          <a:p>
            <a:pPr algn="ctr"/>
            <a:r>
              <a:rPr lang="en-US" sz="4800" dirty="0">
                <a:latin typeface="Arial"/>
                <a:cs typeface="+mj-cs"/>
              </a:rPr>
              <a:t>Scoring- Administrator Points</a:t>
            </a:r>
            <a:endParaRPr lang="en-US" sz="3200" dirty="0"/>
          </a:p>
        </p:txBody>
      </p:sp>
      <p:sp>
        <p:nvSpPr>
          <p:cNvPr id="3" name="Content Placeholder 2">
            <a:extLst>
              <a:ext uri="{FF2B5EF4-FFF2-40B4-BE49-F238E27FC236}">
                <a16:creationId xmlns:a16="http://schemas.microsoft.com/office/drawing/2014/main" id="{C0595507-D10C-448D-AFA9-9451D9D1C4C6}"/>
              </a:ext>
            </a:extLst>
          </p:cNvPr>
          <p:cNvSpPr>
            <a:spLocks noGrp="1"/>
          </p:cNvSpPr>
          <p:nvPr>
            <p:ph idx="1"/>
          </p:nvPr>
        </p:nvSpPr>
        <p:spPr/>
        <p:txBody>
          <a:bodyPr>
            <a:normAutofit/>
          </a:bodyPr>
          <a:lstStyle/>
          <a:p>
            <a:pPr marL="0" indent="0">
              <a:buNone/>
            </a:pPr>
            <a:r>
              <a:rPr lang="en-US" i="1" dirty="0"/>
              <a:t>3.  </a:t>
            </a:r>
            <a:r>
              <a:rPr lang="en-US" i="1" u="sng" dirty="0"/>
              <a:t>Assistance to Distressed Communities</a:t>
            </a:r>
            <a:endParaRPr lang="en-US" dirty="0"/>
          </a:p>
          <a:p>
            <a:pPr marL="0" indent="0">
              <a:buNone/>
            </a:pPr>
            <a:r>
              <a:rPr lang="en-US" i="1" dirty="0"/>
              <a:t> </a:t>
            </a:r>
            <a:endParaRPr lang="en-US" dirty="0"/>
          </a:p>
          <a:p>
            <a:pPr marL="0" indent="0">
              <a:buNone/>
            </a:pPr>
            <a:r>
              <a:rPr lang="en-US" i="1" dirty="0"/>
              <a:t>To focus investments to area for the largest opportunity for growth in prosperity, the Agency encourages applications that serve the smallest communities with the lowest incomes and greatest need, with an emphasis on distressed communities as identified in the Distressed Communities Index published by the Economic Innovation Group; </a:t>
            </a:r>
            <a:r>
              <a:rPr lang="en-US" i="1" u="sng" dirty="0">
                <a:hlinkClick r:id="rId2"/>
              </a:rPr>
              <a:t>https://eig.org/dci</a:t>
            </a:r>
            <a:r>
              <a:rPr lang="en-US" i="1" dirty="0"/>
              <a:t> </a:t>
            </a:r>
            <a:endParaRPr lang="en-US" dirty="0"/>
          </a:p>
          <a:p>
            <a:pPr marL="0" indent="0">
              <a:buNone/>
            </a:pPr>
            <a:endParaRPr lang="en-US" b="1" dirty="0"/>
          </a:p>
        </p:txBody>
      </p:sp>
    </p:spTree>
    <p:extLst>
      <p:ext uri="{BB962C8B-B14F-4D97-AF65-F5344CB8AC3E}">
        <p14:creationId xmlns:p14="http://schemas.microsoft.com/office/powerpoint/2010/main" val="36591659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B792-EA0D-44F1-9270-984D9CEA18D2}"/>
              </a:ext>
            </a:extLst>
          </p:cNvPr>
          <p:cNvSpPr>
            <a:spLocks noGrp="1"/>
          </p:cNvSpPr>
          <p:nvPr>
            <p:ph type="title"/>
          </p:nvPr>
        </p:nvSpPr>
        <p:spPr/>
        <p:txBody>
          <a:bodyPr>
            <a:normAutofit/>
          </a:bodyPr>
          <a:lstStyle/>
          <a:p>
            <a:pPr algn="ctr"/>
            <a:r>
              <a:rPr lang="en-US" sz="4800" dirty="0">
                <a:latin typeface="Arial"/>
                <a:cs typeface="+mj-cs"/>
              </a:rPr>
              <a:t>Scoring- Administrator Points</a:t>
            </a:r>
            <a:endParaRPr lang="en-US" sz="3200" dirty="0"/>
          </a:p>
        </p:txBody>
      </p:sp>
      <p:sp>
        <p:nvSpPr>
          <p:cNvPr id="3" name="Content Placeholder 2">
            <a:extLst>
              <a:ext uri="{FF2B5EF4-FFF2-40B4-BE49-F238E27FC236}">
                <a16:creationId xmlns:a16="http://schemas.microsoft.com/office/drawing/2014/main" id="{C0595507-D10C-448D-AFA9-9451D9D1C4C6}"/>
              </a:ext>
            </a:extLst>
          </p:cNvPr>
          <p:cNvSpPr>
            <a:spLocks noGrp="1"/>
          </p:cNvSpPr>
          <p:nvPr>
            <p:ph idx="1"/>
          </p:nvPr>
        </p:nvSpPr>
        <p:spPr/>
        <p:txBody>
          <a:bodyPr>
            <a:normAutofit/>
          </a:bodyPr>
          <a:lstStyle/>
          <a:p>
            <a:pPr marL="0" indent="0">
              <a:buNone/>
            </a:pPr>
            <a:r>
              <a:rPr lang="en-US" i="1" dirty="0"/>
              <a:t>4.  </a:t>
            </a:r>
            <a:r>
              <a:rPr lang="en-US" i="1" u="sng" dirty="0"/>
              <a:t>Strategic Economic and Community Development (SECD)</a:t>
            </a:r>
            <a:endParaRPr lang="en-US" dirty="0"/>
          </a:p>
          <a:p>
            <a:pPr marL="0" indent="0">
              <a:buNone/>
            </a:pPr>
            <a:r>
              <a:rPr lang="en-US" i="1" dirty="0"/>
              <a:t> </a:t>
            </a:r>
            <a:endParaRPr lang="en-US" dirty="0"/>
          </a:p>
          <a:p>
            <a:pPr marL="0" indent="0">
              <a:buNone/>
            </a:pPr>
            <a:r>
              <a:rPr lang="en-US" i="1" dirty="0"/>
              <a:t>Consideration shall be made for projects that support strategic community investment plans on a multisectoral and multijurisdictional basis that help to address regional specific needs more directly and generally help ensure a thriving rural economy.  SECD plans require coordination with Indian Tribes and local, State, regional, and Federal partners and may include considerations for improving and expanding broadband services.  </a:t>
            </a:r>
            <a:endParaRPr lang="en-US" dirty="0"/>
          </a:p>
          <a:p>
            <a:pPr marL="0" indent="0">
              <a:buNone/>
            </a:pPr>
            <a:endParaRPr lang="en-US" b="1" dirty="0"/>
          </a:p>
        </p:txBody>
      </p:sp>
    </p:spTree>
    <p:extLst>
      <p:ext uri="{BB962C8B-B14F-4D97-AF65-F5344CB8AC3E}">
        <p14:creationId xmlns:p14="http://schemas.microsoft.com/office/powerpoint/2010/main" val="32073382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B792-EA0D-44F1-9270-984D9CEA18D2}"/>
              </a:ext>
            </a:extLst>
          </p:cNvPr>
          <p:cNvSpPr>
            <a:spLocks noGrp="1"/>
          </p:cNvSpPr>
          <p:nvPr>
            <p:ph type="title"/>
          </p:nvPr>
        </p:nvSpPr>
        <p:spPr/>
        <p:txBody>
          <a:bodyPr>
            <a:normAutofit/>
          </a:bodyPr>
          <a:lstStyle/>
          <a:p>
            <a:pPr algn="ctr"/>
            <a:r>
              <a:rPr lang="en-US" sz="4800" dirty="0">
                <a:latin typeface="Arial"/>
                <a:cs typeface="+mj-cs"/>
              </a:rPr>
              <a:t>Scoring- Administrator Points</a:t>
            </a:r>
            <a:endParaRPr lang="en-US" sz="3200" dirty="0"/>
          </a:p>
        </p:txBody>
      </p:sp>
      <p:sp>
        <p:nvSpPr>
          <p:cNvPr id="3" name="Content Placeholder 2">
            <a:extLst>
              <a:ext uri="{FF2B5EF4-FFF2-40B4-BE49-F238E27FC236}">
                <a16:creationId xmlns:a16="http://schemas.microsoft.com/office/drawing/2014/main" id="{C0595507-D10C-448D-AFA9-9451D9D1C4C6}"/>
              </a:ext>
            </a:extLst>
          </p:cNvPr>
          <p:cNvSpPr>
            <a:spLocks noGrp="1"/>
          </p:cNvSpPr>
          <p:nvPr>
            <p:ph idx="1"/>
          </p:nvPr>
        </p:nvSpPr>
        <p:spPr/>
        <p:txBody>
          <a:bodyPr>
            <a:normAutofit/>
          </a:bodyPr>
          <a:lstStyle/>
          <a:p>
            <a:pPr marL="0" lvl="0" indent="0">
              <a:buNone/>
            </a:pPr>
            <a:r>
              <a:rPr lang="en-US" i="1" dirty="0"/>
              <a:t>5.  </a:t>
            </a:r>
            <a:r>
              <a:rPr lang="en-US" i="1" u="sng" dirty="0"/>
              <a:t>Assistance to National Scenic Areas</a:t>
            </a:r>
            <a:endParaRPr lang="en-US" dirty="0"/>
          </a:p>
          <a:p>
            <a:pPr marL="0" indent="0">
              <a:buNone/>
            </a:pPr>
            <a:r>
              <a:rPr lang="en-US" i="1" dirty="0"/>
              <a:t> </a:t>
            </a:r>
            <a:endParaRPr lang="en-US" dirty="0"/>
          </a:p>
          <a:p>
            <a:pPr marL="0" indent="0">
              <a:buNone/>
            </a:pPr>
            <a:r>
              <a:rPr lang="en-US" i="1" dirty="0"/>
              <a:t>The FY2020 Appropriations Act passed by Congress recognizes that rural coastal communities are often economically diminished by the loss of natural resource-related jobs and encourages the use of RBDG funds in rural coastal communities to support innovation and job growth in all sectors.  In particular, the use of discretionary points is encouraged for projects in National Scenic Areas that were devasted by wildfires and are in need of economic development assistance. </a:t>
            </a:r>
            <a:endParaRPr lang="en-US" b="1" dirty="0"/>
          </a:p>
        </p:txBody>
      </p:sp>
    </p:spTree>
    <p:extLst>
      <p:ext uri="{BB962C8B-B14F-4D97-AF65-F5344CB8AC3E}">
        <p14:creationId xmlns:p14="http://schemas.microsoft.com/office/powerpoint/2010/main" val="2302394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7FCB-CCBB-44C9-B49D-545A0CDA5F0E}"/>
              </a:ext>
            </a:extLst>
          </p:cNvPr>
          <p:cNvSpPr>
            <a:spLocks noGrp="1"/>
          </p:cNvSpPr>
          <p:nvPr>
            <p:ph type="title"/>
          </p:nvPr>
        </p:nvSpPr>
        <p:spPr/>
        <p:txBody>
          <a:bodyPr>
            <a:normAutofit/>
          </a:bodyPr>
          <a:lstStyle/>
          <a:p>
            <a:pPr algn="ctr"/>
            <a:r>
              <a:rPr lang="en-US" sz="4800" dirty="0"/>
              <a:t>Application</a:t>
            </a:r>
          </a:p>
        </p:txBody>
      </p:sp>
      <p:sp>
        <p:nvSpPr>
          <p:cNvPr id="3" name="Content Placeholder 2">
            <a:extLst>
              <a:ext uri="{FF2B5EF4-FFF2-40B4-BE49-F238E27FC236}">
                <a16:creationId xmlns:a16="http://schemas.microsoft.com/office/drawing/2014/main" id="{4810C2D2-A2FD-42C8-8515-D3B1DF228729}"/>
              </a:ext>
            </a:extLst>
          </p:cNvPr>
          <p:cNvSpPr>
            <a:spLocks noGrp="1"/>
          </p:cNvSpPr>
          <p:nvPr>
            <p:ph idx="1"/>
          </p:nvPr>
        </p:nvSpPr>
        <p:spPr/>
        <p:txBody>
          <a:bodyPr/>
          <a:lstStyle/>
          <a:p>
            <a:pPr marL="342900" lvl="0" indent="-342900" defTabSz="457200">
              <a:lnSpc>
                <a:spcPct val="100000"/>
              </a:lnSpc>
              <a:spcBef>
                <a:spcPct val="20000"/>
              </a:spcBef>
              <a:buFont typeface="Arial"/>
              <a:buChar char="•"/>
            </a:pPr>
            <a:r>
              <a:rPr lang="en-US" sz="4000" dirty="0">
                <a:solidFill>
                  <a:prstClr val="black"/>
                </a:solidFill>
                <a:latin typeface="Arial"/>
                <a:cs typeface="+mn-cs"/>
                <a:hlinkClick r:id="rId2"/>
              </a:rPr>
              <a:t>http://www.rd.usda.gov/programs-services/rural-business-development-grants/nd</a:t>
            </a:r>
            <a:r>
              <a:rPr lang="en-US" sz="4000" dirty="0">
                <a:solidFill>
                  <a:prstClr val="black"/>
                </a:solidFill>
                <a:latin typeface="Arial"/>
                <a:cs typeface="+mn-cs"/>
              </a:rPr>
              <a:t>  </a:t>
            </a:r>
          </a:p>
          <a:p>
            <a:pPr marL="342900" lvl="0" indent="-342900" defTabSz="457200">
              <a:lnSpc>
                <a:spcPct val="100000"/>
              </a:lnSpc>
              <a:spcBef>
                <a:spcPct val="20000"/>
              </a:spcBef>
              <a:buFont typeface="Arial"/>
              <a:buChar char="•"/>
            </a:pPr>
            <a:r>
              <a:rPr lang="en-US" sz="4000" dirty="0">
                <a:solidFill>
                  <a:prstClr val="black"/>
                </a:solidFill>
                <a:latin typeface="Arial"/>
                <a:cs typeface="+mn-cs"/>
              </a:rPr>
              <a:t>Application Template (Updated for 2020)</a:t>
            </a:r>
          </a:p>
          <a:p>
            <a:pPr marL="342900" lvl="0" indent="-342900" defTabSz="457200">
              <a:lnSpc>
                <a:spcPct val="100000"/>
              </a:lnSpc>
              <a:spcBef>
                <a:spcPct val="20000"/>
              </a:spcBef>
              <a:buFont typeface="Arial"/>
              <a:buChar char="•"/>
            </a:pPr>
            <a:r>
              <a:rPr lang="en-US" sz="4000" dirty="0">
                <a:solidFill>
                  <a:prstClr val="black"/>
                </a:solidFill>
                <a:latin typeface="Arial"/>
                <a:cs typeface="+mn-cs"/>
              </a:rPr>
              <a:t>Application Forms</a:t>
            </a:r>
          </a:p>
          <a:p>
            <a:pPr marL="342900" lvl="0" indent="-342900" defTabSz="457200">
              <a:lnSpc>
                <a:spcPct val="100000"/>
              </a:lnSpc>
              <a:spcBef>
                <a:spcPct val="20000"/>
              </a:spcBef>
              <a:buFont typeface="Arial"/>
              <a:buChar char="•"/>
            </a:pPr>
            <a:r>
              <a:rPr lang="en-US" sz="4000" dirty="0">
                <a:solidFill>
                  <a:prstClr val="black"/>
                </a:solidFill>
                <a:latin typeface="Arial"/>
                <a:cs typeface="+mn-cs"/>
              </a:rPr>
              <a:t>Monitor deadlines – March 31, 2020</a:t>
            </a:r>
          </a:p>
          <a:p>
            <a:endParaRPr lang="en-US" dirty="0"/>
          </a:p>
        </p:txBody>
      </p:sp>
    </p:spTree>
    <p:extLst>
      <p:ext uri="{BB962C8B-B14F-4D97-AF65-F5344CB8AC3E}">
        <p14:creationId xmlns:p14="http://schemas.microsoft.com/office/powerpoint/2010/main" val="3189663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38665-AF6D-4927-9D20-2529A9E9447B}"/>
              </a:ext>
            </a:extLst>
          </p:cNvPr>
          <p:cNvSpPr>
            <a:spLocks noGrp="1"/>
          </p:cNvSpPr>
          <p:nvPr>
            <p:ph type="title"/>
          </p:nvPr>
        </p:nvSpPr>
        <p:spPr>
          <a:xfrm>
            <a:off x="838200" y="424695"/>
            <a:ext cx="10515600" cy="1325563"/>
          </a:xfrm>
        </p:spPr>
        <p:txBody>
          <a:bodyPr>
            <a:normAutofit/>
          </a:bodyPr>
          <a:lstStyle/>
          <a:p>
            <a:pPr algn="ctr"/>
            <a:r>
              <a:rPr lang="en-US" sz="4800"/>
              <a:t>Application</a:t>
            </a:r>
            <a:endParaRPr lang="en-US" sz="4800" dirty="0"/>
          </a:p>
        </p:txBody>
      </p:sp>
      <p:pic>
        <p:nvPicPr>
          <p:cNvPr id="4" name="Content Placeholder 3">
            <a:extLst>
              <a:ext uri="{FF2B5EF4-FFF2-40B4-BE49-F238E27FC236}">
                <a16:creationId xmlns:a16="http://schemas.microsoft.com/office/drawing/2014/main" id="{0AC250BC-977B-4FA2-AC1B-CC40D35B566E}"/>
              </a:ext>
            </a:extLst>
          </p:cNvPr>
          <p:cNvPicPr>
            <a:picLocks noGrp="1" noChangeAspect="1"/>
          </p:cNvPicPr>
          <p:nvPr>
            <p:ph idx="1"/>
          </p:nvPr>
        </p:nvPicPr>
        <p:blipFill>
          <a:blip r:embed="rId2"/>
          <a:stretch>
            <a:fillRect/>
          </a:stretch>
        </p:blipFill>
        <p:spPr>
          <a:xfrm>
            <a:off x="2692225" y="2782013"/>
            <a:ext cx="6807550" cy="3137061"/>
          </a:xfrm>
          <a:prstGeom prst="rect">
            <a:avLst/>
          </a:prstGeom>
        </p:spPr>
      </p:pic>
    </p:spTree>
    <p:extLst>
      <p:ext uri="{BB962C8B-B14F-4D97-AF65-F5344CB8AC3E}">
        <p14:creationId xmlns:p14="http://schemas.microsoft.com/office/powerpoint/2010/main" val="3098132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B8EC-E093-43C9-A8CB-520CC8659901}"/>
              </a:ext>
            </a:extLst>
          </p:cNvPr>
          <p:cNvSpPr>
            <a:spLocks noGrp="1"/>
          </p:cNvSpPr>
          <p:nvPr>
            <p:ph type="title"/>
          </p:nvPr>
        </p:nvSpPr>
        <p:spPr>
          <a:xfrm>
            <a:off x="838200" y="424695"/>
            <a:ext cx="10515600" cy="1325563"/>
          </a:xfrm>
        </p:spPr>
        <p:txBody>
          <a:bodyPr>
            <a:normAutofit/>
          </a:bodyPr>
          <a:lstStyle/>
          <a:p>
            <a:pPr algn="ctr"/>
            <a:r>
              <a:rPr lang="en-US" sz="4800"/>
              <a:t>Application</a:t>
            </a:r>
            <a:endParaRPr lang="en-US" sz="4800" dirty="0"/>
          </a:p>
        </p:txBody>
      </p:sp>
      <p:pic>
        <p:nvPicPr>
          <p:cNvPr id="9" name="Content Placeholder 8">
            <a:extLst>
              <a:ext uri="{FF2B5EF4-FFF2-40B4-BE49-F238E27FC236}">
                <a16:creationId xmlns:a16="http://schemas.microsoft.com/office/drawing/2014/main" id="{C4A1899E-8096-45DD-9BF9-A12553A2D907}"/>
              </a:ext>
            </a:extLst>
          </p:cNvPr>
          <p:cNvPicPr>
            <a:picLocks noGrp="1" noChangeAspect="1"/>
          </p:cNvPicPr>
          <p:nvPr>
            <p:ph idx="1"/>
          </p:nvPr>
        </p:nvPicPr>
        <p:blipFill>
          <a:blip r:embed="rId2"/>
          <a:stretch>
            <a:fillRect/>
          </a:stretch>
        </p:blipFill>
        <p:spPr>
          <a:xfrm>
            <a:off x="2590496" y="2121501"/>
            <a:ext cx="7011008" cy="4458086"/>
          </a:xfrm>
          <a:prstGeom prst="rect">
            <a:avLst/>
          </a:prstGeom>
        </p:spPr>
      </p:pic>
    </p:spTree>
    <p:extLst>
      <p:ext uri="{BB962C8B-B14F-4D97-AF65-F5344CB8AC3E}">
        <p14:creationId xmlns:p14="http://schemas.microsoft.com/office/powerpoint/2010/main" val="18513164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4E70E-C950-4F8C-BB2C-2E04367D3457}"/>
              </a:ext>
            </a:extLst>
          </p:cNvPr>
          <p:cNvSpPr>
            <a:spLocks noGrp="1"/>
          </p:cNvSpPr>
          <p:nvPr>
            <p:ph type="title"/>
          </p:nvPr>
        </p:nvSpPr>
        <p:spPr/>
        <p:txBody>
          <a:bodyPr>
            <a:normAutofit/>
          </a:bodyPr>
          <a:lstStyle/>
          <a:p>
            <a:pPr algn="ctr"/>
            <a:r>
              <a:rPr lang="en-US" sz="4800" dirty="0"/>
              <a:t>Application</a:t>
            </a:r>
          </a:p>
        </p:txBody>
      </p:sp>
      <p:sp>
        <p:nvSpPr>
          <p:cNvPr id="3" name="Content Placeholder 2">
            <a:extLst>
              <a:ext uri="{FF2B5EF4-FFF2-40B4-BE49-F238E27FC236}">
                <a16:creationId xmlns:a16="http://schemas.microsoft.com/office/drawing/2014/main" id="{1E82938F-6FDF-4F7B-A8AF-05FB620EDEAF}"/>
              </a:ext>
            </a:extLst>
          </p:cNvPr>
          <p:cNvSpPr>
            <a:spLocks noGrp="1"/>
          </p:cNvSpPr>
          <p:nvPr>
            <p:ph idx="1"/>
          </p:nvPr>
        </p:nvSpPr>
        <p:spPr/>
        <p:txBody>
          <a:bodyPr>
            <a:normAutofit/>
          </a:bodyPr>
          <a:lstStyle/>
          <a:p>
            <a:r>
              <a:rPr lang="en-US" sz="2800" dirty="0"/>
              <a:t>Suggest carefully reviewing the </a:t>
            </a:r>
            <a:r>
              <a:rPr lang="en-US" sz="2800" b="1" u="sng" dirty="0"/>
              <a:t>Frequently Asked Questions</a:t>
            </a:r>
          </a:p>
          <a:p>
            <a:endParaRPr lang="en-US" sz="2800" b="1" u="sng" dirty="0"/>
          </a:p>
          <a:p>
            <a:r>
              <a:rPr lang="en-US" sz="2800" b="1" u="sng" dirty="0"/>
              <a:t>Notes: </a:t>
            </a:r>
            <a:r>
              <a:rPr lang="en-US" sz="2800" dirty="0"/>
              <a:t>Explain forms</a:t>
            </a:r>
          </a:p>
          <a:p>
            <a:endParaRPr lang="en-US" sz="2800" dirty="0"/>
          </a:p>
          <a:p>
            <a:r>
              <a:rPr lang="en-US" sz="2800" dirty="0"/>
              <a:t>USDA RD will request additional information during the application review.   </a:t>
            </a:r>
          </a:p>
          <a:p>
            <a:pPr lvl="1"/>
            <a:r>
              <a:rPr lang="en-US" sz="2800" dirty="0"/>
              <a:t>Pre-Award Compliance Review</a:t>
            </a:r>
          </a:p>
        </p:txBody>
      </p:sp>
    </p:spTree>
    <p:extLst>
      <p:ext uri="{BB962C8B-B14F-4D97-AF65-F5344CB8AC3E}">
        <p14:creationId xmlns:p14="http://schemas.microsoft.com/office/powerpoint/2010/main" val="2341166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E91A-692B-498D-9649-78FA20C1D956}"/>
              </a:ext>
            </a:extLst>
          </p:cNvPr>
          <p:cNvSpPr>
            <a:spLocks noGrp="1"/>
          </p:cNvSpPr>
          <p:nvPr>
            <p:ph type="title"/>
          </p:nvPr>
        </p:nvSpPr>
        <p:spPr>
          <a:xfrm>
            <a:off x="158262" y="424695"/>
            <a:ext cx="11195538" cy="1325563"/>
          </a:xfrm>
        </p:spPr>
        <p:txBody>
          <a:bodyPr>
            <a:normAutofit/>
          </a:bodyPr>
          <a:lstStyle/>
          <a:p>
            <a:pPr algn="ctr"/>
            <a:r>
              <a:rPr lang="en-US" sz="4800" dirty="0"/>
              <a:t>Available Funds</a:t>
            </a:r>
          </a:p>
        </p:txBody>
      </p:sp>
      <p:sp>
        <p:nvSpPr>
          <p:cNvPr id="3" name="Content Placeholder 2">
            <a:extLst>
              <a:ext uri="{FF2B5EF4-FFF2-40B4-BE49-F238E27FC236}">
                <a16:creationId xmlns:a16="http://schemas.microsoft.com/office/drawing/2014/main" id="{D57F73E4-862B-46D5-8089-D860119E39BB}"/>
              </a:ext>
            </a:extLst>
          </p:cNvPr>
          <p:cNvSpPr>
            <a:spLocks noGrp="1"/>
          </p:cNvSpPr>
          <p:nvPr>
            <p:ph idx="1"/>
          </p:nvPr>
        </p:nvSpPr>
        <p:spPr/>
        <p:txBody>
          <a:bodyPr vert="horz" lIns="91440" tIns="45720" rIns="91440" bIns="45720" rtlCol="0" anchor="t">
            <a:normAutofit/>
          </a:bodyPr>
          <a:lstStyle/>
          <a:p>
            <a:pPr marL="1828800" lvl="4" indent="0">
              <a:buNone/>
            </a:pPr>
            <a:endParaRPr lang="en-US" sz="2700" dirty="0"/>
          </a:p>
          <a:p>
            <a:pPr marL="1828800" lvl="4" indent="0">
              <a:buNone/>
            </a:pPr>
            <a:r>
              <a:rPr lang="en-US" sz="2700" dirty="0"/>
              <a:t>FY 2020 Native American Set-Aside: TBD  </a:t>
            </a:r>
          </a:p>
          <a:p>
            <a:pPr marL="1828800" lvl="4" indent="0">
              <a:buNone/>
            </a:pPr>
            <a:r>
              <a:rPr lang="en-US" sz="2700" dirty="0"/>
              <a:t>(National Office Competition) 	</a:t>
            </a:r>
          </a:p>
          <a:p>
            <a:pPr marL="1828800" lvl="4" indent="0">
              <a:buNone/>
            </a:pPr>
            <a:r>
              <a:rPr lang="en-US" sz="2700" dirty="0"/>
              <a:t>FY 2019	</a:t>
            </a:r>
          </a:p>
          <a:p>
            <a:pPr lvl="1" algn="ctr"/>
            <a:r>
              <a:rPr lang="en-US" dirty="0"/>
              <a:t>RBDG Enterprise Native American                                           	$4,178,992</a:t>
            </a:r>
          </a:p>
          <a:p>
            <a:pPr lvl="1" algn="ctr"/>
            <a:r>
              <a:rPr lang="en-US" dirty="0"/>
              <a:t>RBDG Opportunity Native American                                        	$   420,457</a:t>
            </a:r>
          </a:p>
          <a:p>
            <a:pPr lvl="1" algn="ctr"/>
            <a:r>
              <a:rPr lang="en-US" dirty="0"/>
              <a:t>Persistent Poverty Enterprise Native American                   	$   279,039</a:t>
            </a:r>
          </a:p>
          <a:p>
            <a:pPr marL="1828800" lvl="4" indent="0">
              <a:buNone/>
            </a:pPr>
            <a:endParaRPr lang="en-US" sz="2700" dirty="0"/>
          </a:p>
          <a:p>
            <a:pPr marL="1828800" lvl="4" indent="0">
              <a:buNone/>
            </a:pPr>
            <a:r>
              <a:rPr lang="en-US" sz="2700" dirty="0"/>
              <a:t>FY 2018	$3,613.598</a:t>
            </a:r>
          </a:p>
          <a:p>
            <a:pPr marL="1828800" lvl="4" indent="0">
              <a:buNone/>
            </a:pPr>
            <a:endParaRPr lang="en-US" sz="2700" dirty="0"/>
          </a:p>
        </p:txBody>
      </p:sp>
    </p:spTree>
    <p:extLst>
      <p:ext uri="{BB962C8B-B14F-4D97-AF65-F5344CB8AC3E}">
        <p14:creationId xmlns:p14="http://schemas.microsoft.com/office/powerpoint/2010/main" val="25318314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130F7-90A7-45B4-9DE2-651DFF735A02}"/>
              </a:ext>
            </a:extLst>
          </p:cNvPr>
          <p:cNvSpPr>
            <a:spLocks noGrp="1"/>
          </p:cNvSpPr>
          <p:nvPr>
            <p:ph type="title"/>
          </p:nvPr>
        </p:nvSpPr>
        <p:spPr/>
        <p:txBody>
          <a:bodyPr>
            <a:normAutofit/>
          </a:bodyPr>
          <a:lstStyle/>
          <a:p>
            <a:pPr algn="ctr"/>
            <a:r>
              <a:rPr lang="en-US" sz="4800" dirty="0">
                <a:latin typeface="Arial"/>
                <a:cs typeface="+mj-cs"/>
              </a:rPr>
              <a:t>Scope of Work</a:t>
            </a:r>
            <a:endParaRPr lang="en-US" sz="3200" dirty="0"/>
          </a:p>
        </p:txBody>
      </p:sp>
      <p:sp>
        <p:nvSpPr>
          <p:cNvPr id="3" name="Content Placeholder 2">
            <a:extLst>
              <a:ext uri="{FF2B5EF4-FFF2-40B4-BE49-F238E27FC236}">
                <a16:creationId xmlns:a16="http://schemas.microsoft.com/office/drawing/2014/main" id="{89B4875F-27B3-43F8-9B8F-3B247F8DCDC3}"/>
              </a:ext>
            </a:extLst>
          </p:cNvPr>
          <p:cNvSpPr>
            <a:spLocks noGrp="1"/>
          </p:cNvSpPr>
          <p:nvPr>
            <p:ph idx="1"/>
          </p:nvPr>
        </p:nvSpPr>
        <p:spPr/>
        <p:txBody>
          <a:bodyPr>
            <a:normAutofit fontScale="92500"/>
          </a:bodyPr>
          <a:lstStyle/>
          <a:p>
            <a:pPr marL="342900" lvl="0" indent="-342900" defTabSz="457200">
              <a:lnSpc>
                <a:spcPct val="100000"/>
              </a:lnSpc>
              <a:spcBef>
                <a:spcPct val="20000"/>
              </a:spcBef>
              <a:buFont typeface="Arial"/>
              <a:buChar char="•"/>
            </a:pPr>
            <a:r>
              <a:rPr lang="en-US" sz="3600" dirty="0">
                <a:solidFill>
                  <a:prstClr val="black"/>
                </a:solidFill>
                <a:latin typeface="Arial"/>
                <a:cs typeface="+mn-cs"/>
              </a:rPr>
              <a:t>Critically Important! </a:t>
            </a:r>
          </a:p>
          <a:p>
            <a:pPr marL="342900" lvl="0" indent="-342900" defTabSz="457200">
              <a:lnSpc>
                <a:spcPct val="100000"/>
              </a:lnSpc>
              <a:spcBef>
                <a:spcPct val="20000"/>
              </a:spcBef>
              <a:buFont typeface="Arial"/>
              <a:buChar char="•"/>
            </a:pPr>
            <a:r>
              <a:rPr lang="en-US" sz="3600" dirty="0">
                <a:solidFill>
                  <a:prstClr val="black"/>
                </a:solidFill>
                <a:latin typeface="Arial"/>
                <a:cs typeface="+mn-cs"/>
              </a:rPr>
              <a:t>12 month period maximum (Start October 1)</a:t>
            </a:r>
          </a:p>
          <a:p>
            <a:pPr marL="342900" lvl="0" indent="-342900" defTabSz="457200">
              <a:lnSpc>
                <a:spcPct val="100000"/>
              </a:lnSpc>
              <a:spcBef>
                <a:spcPct val="20000"/>
              </a:spcBef>
              <a:buFont typeface="Arial"/>
              <a:buChar char="•"/>
            </a:pPr>
            <a:r>
              <a:rPr lang="en-US" sz="3600" dirty="0">
                <a:solidFill>
                  <a:prstClr val="black"/>
                </a:solidFill>
                <a:latin typeface="Arial"/>
                <a:cs typeface="+mn-cs"/>
              </a:rPr>
              <a:t>Only list items eligible for funding</a:t>
            </a:r>
          </a:p>
          <a:p>
            <a:pPr marL="342900" lvl="0" indent="-342900" defTabSz="457200">
              <a:lnSpc>
                <a:spcPct val="100000"/>
              </a:lnSpc>
              <a:spcBef>
                <a:spcPct val="20000"/>
              </a:spcBef>
              <a:buFont typeface="Arial"/>
              <a:buChar char="•"/>
            </a:pPr>
            <a:r>
              <a:rPr lang="en-US" sz="3600" dirty="0">
                <a:solidFill>
                  <a:prstClr val="black"/>
                </a:solidFill>
                <a:latin typeface="Arial"/>
                <a:cs typeface="+mn-cs"/>
              </a:rPr>
              <a:t>Ties activities to timeline, responsible party and budget</a:t>
            </a:r>
          </a:p>
          <a:p>
            <a:pPr marL="342900" lvl="0" indent="-342900" defTabSz="457200">
              <a:lnSpc>
                <a:spcPct val="100000"/>
              </a:lnSpc>
              <a:spcBef>
                <a:spcPct val="20000"/>
              </a:spcBef>
              <a:buFont typeface="Arial"/>
              <a:buChar char="•"/>
            </a:pPr>
            <a:r>
              <a:rPr lang="en-US" sz="3600" dirty="0">
                <a:solidFill>
                  <a:prstClr val="black"/>
                </a:solidFill>
                <a:latin typeface="Arial"/>
                <a:cs typeface="+mn-cs"/>
              </a:rPr>
              <a:t>Not much room for changes to the SOW after the award. </a:t>
            </a:r>
          </a:p>
          <a:p>
            <a:pPr marL="342900" lvl="0" indent="-342900" defTabSz="457200">
              <a:lnSpc>
                <a:spcPct val="100000"/>
              </a:lnSpc>
              <a:spcBef>
                <a:spcPct val="20000"/>
              </a:spcBef>
              <a:buFont typeface="Arial"/>
              <a:buChar char="•"/>
            </a:pPr>
            <a:r>
              <a:rPr lang="en-US" sz="3600" dirty="0">
                <a:solidFill>
                  <a:prstClr val="black"/>
                </a:solidFill>
                <a:latin typeface="Arial"/>
                <a:cs typeface="+mn-cs"/>
              </a:rPr>
              <a:t>Excel Version of the SOW is available upon request.</a:t>
            </a:r>
          </a:p>
          <a:p>
            <a:endParaRPr lang="en-US" dirty="0"/>
          </a:p>
        </p:txBody>
      </p:sp>
    </p:spTree>
    <p:extLst>
      <p:ext uri="{BB962C8B-B14F-4D97-AF65-F5344CB8AC3E}">
        <p14:creationId xmlns:p14="http://schemas.microsoft.com/office/powerpoint/2010/main" val="15284774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130F7-90A7-45B4-9DE2-651DFF735A02}"/>
              </a:ext>
            </a:extLst>
          </p:cNvPr>
          <p:cNvSpPr>
            <a:spLocks noGrp="1"/>
          </p:cNvSpPr>
          <p:nvPr>
            <p:ph type="title"/>
          </p:nvPr>
        </p:nvSpPr>
        <p:spPr/>
        <p:txBody>
          <a:bodyPr>
            <a:normAutofit/>
          </a:bodyPr>
          <a:lstStyle/>
          <a:p>
            <a:pPr algn="ctr"/>
            <a:r>
              <a:rPr lang="en-US" sz="4800" dirty="0">
                <a:latin typeface="Arial"/>
                <a:cs typeface="+mj-cs"/>
              </a:rPr>
              <a:t>Scope of Work</a:t>
            </a:r>
            <a:endParaRPr lang="en-US" sz="3200" dirty="0"/>
          </a:p>
        </p:txBody>
      </p:sp>
      <p:graphicFrame>
        <p:nvGraphicFramePr>
          <p:cNvPr id="4" name="Content Placeholder 3">
            <a:extLst>
              <a:ext uri="{FF2B5EF4-FFF2-40B4-BE49-F238E27FC236}">
                <a16:creationId xmlns:a16="http://schemas.microsoft.com/office/drawing/2014/main" id="{D560B48C-B992-423B-A289-1FED2F8463C0}"/>
              </a:ext>
            </a:extLst>
          </p:cNvPr>
          <p:cNvGraphicFramePr>
            <a:graphicFrameLocks noGrp="1"/>
          </p:cNvGraphicFramePr>
          <p:nvPr>
            <p:ph idx="1"/>
            <p:extLst>
              <p:ext uri="{D42A27DB-BD31-4B8C-83A1-F6EECF244321}">
                <p14:modId xmlns:p14="http://schemas.microsoft.com/office/powerpoint/2010/main" val="2596684212"/>
              </p:ext>
            </p:extLst>
          </p:nvPr>
        </p:nvGraphicFramePr>
        <p:xfrm>
          <a:off x="2810933" y="2726267"/>
          <a:ext cx="6570136" cy="3217334"/>
        </p:xfrm>
        <a:graphic>
          <a:graphicData uri="http://schemas.openxmlformats.org/drawingml/2006/table">
            <a:tbl>
              <a:tblPr firstRow="1" firstCol="1" bandRow="1">
                <a:tableStyleId>{5C22544A-7EE6-4342-B048-85BDC9FD1C3A}</a:tableStyleId>
              </a:tblPr>
              <a:tblGrid>
                <a:gridCol w="529850">
                  <a:extLst>
                    <a:ext uri="{9D8B030D-6E8A-4147-A177-3AD203B41FA5}">
                      <a16:colId xmlns:a16="http://schemas.microsoft.com/office/drawing/2014/main" val="477020439"/>
                    </a:ext>
                  </a:extLst>
                </a:gridCol>
                <a:gridCol w="1536564">
                  <a:extLst>
                    <a:ext uri="{9D8B030D-6E8A-4147-A177-3AD203B41FA5}">
                      <a16:colId xmlns:a16="http://schemas.microsoft.com/office/drawing/2014/main" val="3125792467"/>
                    </a:ext>
                  </a:extLst>
                </a:gridCol>
                <a:gridCol w="861300">
                  <a:extLst>
                    <a:ext uri="{9D8B030D-6E8A-4147-A177-3AD203B41FA5}">
                      <a16:colId xmlns:a16="http://schemas.microsoft.com/office/drawing/2014/main" val="1604375234"/>
                    </a:ext>
                  </a:extLst>
                </a:gridCol>
                <a:gridCol w="675264">
                  <a:extLst>
                    <a:ext uri="{9D8B030D-6E8A-4147-A177-3AD203B41FA5}">
                      <a16:colId xmlns:a16="http://schemas.microsoft.com/office/drawing/2014/main" val="2314702006"/>
                    </a:ext>
                  </a:extLst>
                </a:gridCol>
                <a:gridCol w="635820">
                  <a:extLst>
                    <a:ext uri="{9D8B030D-6E8A-4147-A177-3AD203B41FA5}">
                      <a16:colId xmlns:a16="http://schemas.microsoft.com/office/drawing/2014/main" val="2653223390"/>
                    </a:ext>
                  </a:extLst>
                </a:gridCol>
                <a:gridCol w="543390">
                  <a:extLst>
                    <a:ext uri="{9D8B030D-6E8A-4147-A177-3AD203B41FA5}">
                      <a16:colId xmlns:a16="http://schemas.microsoft.com/office/drawing/2014/main" val="2016864125"/>
                    </a:ext>
                  </a:extLst>
                </a:gridCol>
                <a:gridCol w="847760">
                  <a:extLst>
                    <a:ext uri="{9D8B030D-6E8A-4147-A177-3AD203B41FA5}">
                      <a16:colId xmlns:a16="http://schemas.microsoft.com/office/drawing/2014/main" val="3144603151"/>
                    </a:ext>
                  </a:extLst>
                </a:gridCol>
                <a:gridCol w="940188">
                  <a:extLst>
                    <a:ext uri="{9D8B030D-6E8A-4147-A177-3AD203B41FA5}">
                      <a16:colId xmlns:a16="http://schemas.microsoft.com/office/drawing/2014/main" val="2530989572"/>
                    </a:ext>
                  </a:extLst>
                </a:gridCol>
              </a:tblGrid>
              <a:tr h="659966">
                <a:tc>
                  <a:txBody>
                    <a:bodyPr/>
                    <a:lstStyle/>
                    <a:p>
                      <a:pPr marL="0" marR="0" algn="ctr">
                        <a:spcBef>
                          <a:spcPts val="0"/>
                        </a:spcBef>
                        <a:spcAft>
                          <a:spcPts val="0"/>
                        </a:spcAft>
                      </a:pPr>
                      <a:r>
                        <a:rPr lang="en-US" sz="1000">
                          <a:effectLst/>
                        </a:rPr>
                        <a:t>Task #</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Task Name and Description</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Person or Entity Responsible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000" dirty="0">
                          <a:effectLst/>
                        </a:rPr>
                        <a:t>Start Date</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End Date</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RBDG Funds</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Supplemental Funds</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Total Project Costs</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70671748"/>
                  </a:ext>
                </a:extLst>
              </a:tr>
              <a:tr h="511473">
                <a:tc>
                  <a:txBody>
                    <a:bodyPr/>
                    <a:lstStyle/>
                    <a:p>
                      <a:pPr marL="0" marR="0" algn="ctr">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u="sng">
                          <a:effectLst/>
                        </a:rPr>
                        <a:t> </a:t>
                      </a:r>
                      <a:r>
                        <a:rPr lang="en-US" sz="1000" u="sng">
                          <a:effectLst/>
                        </a:rPr>
                        <a:t>What will be accomplished and how?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Who is responsible?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10/1/2020</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03998978"/>
                  </a:ext>
                </a:extLst>
              </a:tr>
              <a:tr h="181491">
                <a:tc>
                  <a:txBody>
                    <a:bodyPr/>
                    <a:lstStyle/>
                    <a:p>
                      <a:pPr marL="0" marR="0" algn="ctr">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79347935"/>
                  </a:ext>
                </a:extLst>
              </a:tr>
              <a:tr h="181491">
                <a:tc>
                  <a:txBody>
                    <a:bodyPr/>
                    <a:lstStyle/>
                    <a:p>
                      <a:pPr marL="0" marR="0" algn="ctr">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14960924"/>
                  </a:ext>
                </a:extLst>
              </a:tr>
              <a:tr h="296984">
                <a:tc>
                  <a:txBody>
                    <a:bodyPr/>
                    <a:lstStyle/>
                    <a:p>
                      <a:pPr marL="0" marR="0" algn="ctr">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900">
                          <a:effectLst/>
                        </a:rPr>
                        <a:t>9/30/2021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96722929"/>
                  </a:ext>
                </a:extLst>
              </a:tr>
              <a:tr h="1385929">
                <a:tc>
                  <a:txBody>
                    <a:bodyPr/>
                    <a:lstStyle/>
                    <a:p>
                      <a:pPr marL="0" marR="0" algn="ctr">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TOTAL PROJECT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a:t>
                      </a:r>
                      <a:endParaRPr lang="en-US" sz="1200">
                        <a:effectLst/>
                      </a:endParaRPr>
                    </a:p>
                    <a:p>
                      <a:pPr marL="0" marR="0">
                        <a:spcBef>
                          <a:spcPts val="0"/>
                        </a:spcBef>
                        <a:spcAft>
                          <a:spcPts val="0"/>
                        </a:spcAft>
                      </a:pPr>
                      <a:r>
                        <a:rPr lang="en-US" sz="1000">
                          <a:effectLst/>
                        </a:rPr>
                        <a:t>Must match the SF424 Budget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 Any supplemental funds listed must be</a:t>
                      </a:r>
                      <a:r>
                        <a:rPr lang="en-US" sz="1100">
                          <a:effectLst/>
                        </a:rPr>
                        <a:t> verified in Appendix D</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a:t>
                      </a:r>
                      <a:endParaRPr lang="en-US" sz="1200" dirty="0">
                        <a:effectLst/>
                      </a:endParaRPr>
                    </a:p>
                    <a:p>
                      <a:pPr marL="0" marR="0">
                        <a:spcBef>
                          <a:spcPts val="0"/>
                        </a:spcBef>
                        <a:spcAft>
                          <a:spcPts val="0"/>
                        </a:spcAft>
                      </a:pPr>
                      <a:r>
                        <a:rPr lang="en-US" sz="1000" dirty="0">
                          <a:effectLst/>
                        </a:rPr>
                        <a:t>Must match the SF424 Budget</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59048854"/>
                  </a:ext>
                </a:extLst>
              </a:tr>
            </a:tbl>
          </a:graphicData>
        </a:graphic>
      </p:graphicFrame>
    </p:spTree>
    <p:extLst>
      <p:ext uri="{BB962C8B-B14F-4D97-AF65-F5344CB8AC3E}">
        <p14:creationId xmlns:p14="http://schemas.microsoft.com/office/powerpoint/2010/main" val="36193713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1D454-5134-43E4-A01B-5D66E22498F1}"/>
              </a:ext>
            </a:extLst>
          </p:cNvPr>
          <p:cNvSpPr>
            <a:spLocks noGrp="1"/>
          </p:cNvSpPr>
          <p:nvPr>
            <p:ph type="title"/>
          </p:nvPr>
        </p:nvSpPr>
        <p:spPr/>
        <p:txBody>
          <a:bodyPr>
            <a:normAutofit/>
          </a:bodyPr>
          <a:lstStyle/>
          <a:p>
            <a:pPr algn="ctr"/>
            <a:r>
              <a:rPr lang="en-US" sz="4800" dirty="0">
                <a:latin typeface="Arial"/>
                <a:cs typeface="+mj-cs"/>
              </a:rPr>
              <a:t>Awards</a:t>
            </a:r>
            <a:endParaRPr lang="en-US" sz="3200" dirty="0"/>
          </a:p>
        </p:txBody>
      </p:sp>
      <p:sp>
        <p:nvSpPr>
          <p:cNvPr id="3" name="Content Placeholder 2">
            <a:extLst>
              <a:ext uri="{FF2B5EF4-FFF2-40B4-BE49-F238E27FC236}">
                <a16:creationId xmlns:a16="http://schemas.microsoft.com/office/drawing/2014/main" id="{7D67293D-F72B-48AD-B755-2AF185F6BF27}"/>
              </a:ext>
            </a:extLst>
          </p:cNvPr>
          <p:cNvSpPr>
            <a:spLocks noGrp="1"/>
          </p:cNvSpPr>
          <p:nvPr>
            <p:ph idx="1"/>
          </p:nvPr>
        </p:nvSpPr>
        <p:spPr/>
        <p:txBody>
          <a:bodyPr/>
          <a:lstStyle/>
          <a:p>
            <a:pPr marL="342900" lvl="0" indent="-342900" defTabSz="457200">
              <a:lnSpc>
                <a:spcPct val="100000"/>
              </a:lnSpc>
              <a:spcBef>
                <a:spcPct val="20000"/>
              </a:spcBef>
              <a:buFont typeface="Arial"/>
              <a:buChar char="•"/>
            </a:pPr>
            <a:r>
              <a:rPr lang="en-US" sz="3600" dirty="0">
                <a:solidFill>
                  <a:prstClr val="black"/>
                </a:solidFill>
                <a:latin typeface="Arial"/>
                <a:cs typeface="+mn-cs"/>
              </a:rPr>
              <a:t>July/August/September notification of award.</a:t>
            </a:r>
          </a:p>
          <a:p>
            <a:endParaRPr lang="en-US" dirty="0"/>
          </a:p>
        </p:txBody>
      </p:sp>
      <p:pic>
        <p:nvPicPr>
          <p:cNvPr id="5" name="Picture 4">
            <a:extLst>
              <a:ext uri="{FF2B5EF4-FFF2-40B4-BE49-F238E27FC236}">
                <a16:creationId xmlns:a16="http://schemas.microsoft.com/office/drawing/2014/main" id="{E89A8181-BE86-447F-B3CF-CF385B11D4C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489200" y="2921758"/>
            <a:ext cx="3810000" cy="2857500"/>
          </a:xfrm>
          <a:prstGeom prst="rect">
            <a:avLst/>
          </a:prstGeom>
        </p:spPr>
      </p:pic>
    </p:spTree>
    <p:extLst>
      <p:ext uri="{BB962C8B-B14F-4D97-AF65-F5344CB8AC3E}">
        <p14:creationId xmlns:p14="http://schemas.microsoft.com/office/powerpoint/2010/main" val="8504413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63E51-D71C-451C-84F9-A2A2BA3EF692}"/>
              </a:ext>
            </a:extLst>
          </p:cNvPr>
          <p:cNvSpPr>
            <a:spLocks noGrp="1"/>
          </p:cNvSpPr>
          <p:nvPr>
            <p:ph type="title"/>
          </p:nvPr>
        </p:nvSpPr>
        <p:spPr/>
        <p:txBody>
          <a:bodyPr>
            <a:normAutofit/>
          </a:bodyPr>
          <a:lstStyle/>
          <a:p>
            <a:pPr algn="ctr"/>
            <a:r>
              <a:rPr lang="en-US" sz="4800" dirty="0">
                <a:latin typeface="Arial"/>
                <a:cs typeface="+mj-cs"/>
              </a:rPr>
              <a:t>Pause for Questions</a:t>
            </a:r>
            <a:endParaRPr lang="en-US" sz="3200" dirty="0"/>
          </a:p>
        </p:txBody>
      </p:sp>
      <p:sp>
        <p:nvSpPr>
          <p:cNvPr id="3" name="Content Placeholder 2">
            <a:extLst>
              <a:ext uri="{FF2B5EF4-FFF2-40B4-BE49-F238E27FC236}">
                <a16:creationId xmlns:a16="http://schemas.microsoft.com/office/drawing/2014/main" id="{EBDF0E4B-07F9-4B3F-B88D-AF0BB4E38DED}"/>
              </a:ext>
            </a:extLst>
          </p:cNvPr>
          <p:cNvSpPr>
            <a:spLocks noGrp="1"/>
          </p:cNvSpPr>
          <p:nvPr>
            <p:ph idx="1"/>
          </p:nvPr>
        </p:nvSpPr>
        <p:spPr/>
        <p:txBody>
          <a:bodyPr>
            <a:normAutofit/>
          </a:bodyPr>
          <a:lstStyle/>
          <a:p>
            <a:r>
              <a:rPr lang="en-US" sz="3200" dirty="0"/>
              <a:t>Questions so far? </a:t>
            </a:r>
          </a:p>
          <a:p>
            <a:r>
              <a:rPr lang="en-US" sz="3200" dirty="0"/>
              <a:t>Participants not interested in learning about what happens after the award (Administration) may drop off. </a:t>
            </a:r>
          </a:p>
          <a:p>
            <a:endParaRPr lang="en-US" sz="3200" dirty="0"/>
          </a:p>
        </p:txBody>
      </p:sp>
      <p:pic>
        <p:nvPicPr>
          <p:cNvPr id="5" name="Picture 4">
            <a:extLst>
              <a:ext uri="{FF2B5EF4-FFF2-40B4-BE49-F238E27FC236}">
                <a16:creationId xmlns:a16="http://schemas.microsoft.com/office/drawing/2014/main" id="{58731D0D-47DA-43D2-933A-12728500E33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429499" y="3641271"/>
            <a:ext cx="2859053" cy="2144486"/>
          </a:xfrm>
          <a:prstGeom prst="rect">
            <a:avLst/>
          </a:prstGeom>
        </p:spPr>
      </p:pic>
    </p:spTree>
    <p:extLst>
      <p:ext uri="{BB962C8B-B14F-4D97-AF65-F5344CB8AC3E}">
        <p14:creationId xmlns:p14="http://schemas.microsoft.com/office/powerpoint/2010/main" val="2511866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63E51-D71C-451C-84F9-A2A2BA3EF692}"/>
              </a:ext>
            </a:extLst>
          </p:cNvPr>
          <p:cNvSpPr>
            <a:spLocks noGrp="1"/>
          </p:cNvSpPr>
          <p:nvPr>
            <p:ph type="title"/>
          </p:nvPr>
        </p:nvSpPr>
        <p:spPr/>
        <p:txBody>
          <a:bodyPr>
            <a:normAutofit/>
          </a:bodyPr>
          <a:lstStyle/>
          <a:p>
            <a:pPr algn="ctr"/>
            <a:r>
              <a:rPr lang="en-US" sz="4800" dirty="0">
                <a:latin typeface="Arial"/>
                <a:cs typeface="+mj-cs"/>
              </a:rPr>
              <a:t>Administration</a:t>
            </a:r>
            <a:endParaRPr lang="en-US" sz="3200" dirty="0"/>
          </a:p>
        </p:txBody>
      </p:sp>
      <p:sp>
        <p:nvSpPr>
          <p:cNvPr id="3" name="Content Placeholder 2">
            <a:extLst>
              <a:ext uri="{FF2B5EF4-FFF2-40B4-BE49-F238E27FC236}">
                <a16:creationId xmlns:a16="http://schemas.microsoft.com/office/drawing/2014/main" id="{EBDF0E4B-07F9-4B3F-B88D-AF0BB4E38DED}"/>
              </a:ext>
            </a:extLst>
          </p:cNvPr>
          <p:cNvSpPr>
            <a:spLocks noGrp="1"/>
          </p:cNvSpPr>
          <p:nvPr>
            <p:ph idx="1"/>
          </p:nvPr>
        </p:nvSpPr>
        <p:spPr/>
        <p:txBody>
          <a:bodyPr>
            <a:normAutofit lnSpcReduction="10000"/>
          </a:bodyPr>
          <a:lstStyle/>
          <a:p>
            <a:pPr marL="342900" lvl="0" indent="-342900" defTabSz="457200">
              <a:lnSpc>
                <a:spcPct val="100000"/>
              </a:lnSpc>
              <a:spcBef>
                <a:spcPct val="20000"/>
              </a:spcBef>
              <a:buFont typeface="Arial"/>
              <a:buChar char="•"/>
            </a:pPr>
            <a:r>
              <a:rPr lang="en-US" sz="4000" dirty="0">
                <a:solidFill>
                  <a:prstClr val="black"/>
                </a:solidFill>
                <a:latin typeface="Arial"/>
                <a:cs typeface="+mn-cs"/>
              </a:rPr>
              <a:t>Separate training Available</a:t>
            </a:r>
          </a:p>
          <a:p>
            <a:pPr marL="342900" lvl="0" indent="-342900" defTabSz="457200">
              <a:lnSpc>
                <a:spcPct val="100000"/>
              </a:lnSpc>
              <a:spcBef>
                <a:spcPct val="20000"/>
              </a:spcBef>
              <a:buFont typeface="Arial"/>
              <a:buChar char="•"/>
            </a:pPr>
            <a:r>
              <a:rPr lang="en-US" sz="4000" u="sng" dirty="0">
                <a:solidFill>
                  <a:prstClr val="black"/>
                </a:solidFill>
                <a:highlight>
                  <a:srgbClr val="FFFF00"/>
                </a:highlight>
                <a:latin typeface="Arial"/>
                <a:cs typeface="+mn-cs"/>
              </a:rPr>
              <a:t>Reimbursement</a:t>
            </a:r>
            <a:r>
              <a:rPr lang="en-US" sz="4000" dirty="0">
                <a:solidFill>
                  <a:prstClr val="black"/>
                </a:solidFill>
                <a:latin typeface="Arial"/>
                <a:cs typeface="+mn-cs"/>
              </a:rPr>
              <a:t> Grant at pro-rata.  </a:t>
            </a:r>
          </a:p>
          <a:p>
            <a:pPr marL="742950" lvl="1" indent="-285750" defTabSz="457200">
              <a:lnSpc>
                <a:spcPct val="100000"/>
              </a:lnSpc>
              <a:spcBef>
                <a:spcPct val="20000"/>
              </a:spcBef>
              <a:buFont typeface="Arial"/>
              <a:buChar char="–"/>
            </a:pPr>
            <a:r>
              <a:rPr lang="en-US" sz="3600" dirty="0">
                <a:solidFill>
                  <a:prstClr val="black"/>
                </a:solidFill>
                <a:latin typeface="Arial"/>
                <a:cs typeface="+mn-cs"/>
              </a:rPr>
              <a:t>Example: If the RBDG amount is 75% of the project cost, then the reimbursement amount per request will be 75% of the </a:t>
            </a:r>
            <a:r>
              <a:rPr lang="en-US" sz="3600" b="1" i="1" u="sng" dirty="0">
                <a:solidFill>
                  <a:prstClr val="black"/>
                </a:solidFill>
                <a:latin typeface="Arial"/>
                <a:cs typeface="+mn-cs"/>
              </a:rPr>
              <a:t>documented</a:t>
            </a:r>
            <a:r>
              <a:rPr lang="en-US" sz="3600" dirty="0">
                <a:solidFill>
                  <a:prstClr val="black"/>
                </a:solidFill>
                <a:latin typeface="Arial"/>
                <a:cs typeface="+mn-cs"/>
              </a:rPr>
              <a:t> expenditure.  </a:t>
            </a:r>
          </a:p>
          <a:p>
            <a:pPr marL="742950" lvl="1" indent="-285750" defTabSz="457200">
              <a:lnSpc>
                <a:spcPct val="100000"/>
              </a:lnSpc>
              <a:spcBef>
                <a:spcPct val="20000"/>
              </a:spcBef>
              <a:buFont typeface="Arial"/>
              <a:buChar char="–"/>
            </a:pPr>
            <a:r>
              <a:rPr lang="en-US" sz="3600" dirty="0">
                <a:solidFill>
                  <a:prstClr val="black"/>
                </a:solidFill>
                <a:latin typeface="Arial"/>
                <a:cs typeface="+mn-cs"/>
              </a:rPr>
              <a:t>Grantee will pay for expenses before requesting reimbursement </a:t>
            </a:r>
          </a:p>
          <a:p>
            <a:endParaRPr lang="en-US" dirty="0"/>
          </a:p>
        </p:txBody>
      </p:sp>
    </p:spTree>
    <p:extLst>
      <p:ext uri="{BB962C8B-B14F-4D97-AF65-F5344CB8AC3E}">
        <p14:creationId xmlns:p14="http://schemas.microsoft.com/office/powerpoint/2010/main" val="25978146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CF129-B669-4AD7-AF5C-0FC4DA8152D0}"/>
              </a:ext>
            </a:extLst>
          </p:cNvPr>
          <p:cNvSpPr>
            <a:spLocks noGrp="1"/>
          </p:cNvSpPr>
          <p:nvPr>
            <p:ph type="title"/>
          </p:nvPr>
        </p:nvSpPr>
        <p:spPr/>
        <p:txBody>
          <a:bodyPr>
            <a:normAutofit/>
          </a:bodyPr>
          <a:lstStyle/>
          <a:p>
            <a:pPr algn="ctr"/>
            <a:r>
              <a:rPr lang="en-US" sz="4800" dirty="0">
                <a:latin typeface="Arial"/>
                <a:cs typeface="+mj-cs"/>
              </a:rPr>
              <a:t>Building and Equipment</a:t>
            </a:r>
            <a:endParaRPr lang="en-US" sz="3200" dirty="0"/>
          </a:p>
        </p:txBody>
      </p:sp>
      <p:sp>
        <p:nvSpPr>
          <p:cNvPr id="3" name="Content Placeholder 2">
            <a:extLst>
              <a:ext uri="{FF2B5EF4-FFF2-40B4-BE49-F238E27FC236}">
                <a16:creationId xmlns:a16="http://schemas.microsoft.com/office/drawing/2014/main" id="{C9A9E297-BFA0-4129-8F8B-AEEAA72E923B}"/>
              </a:ext>
            </a:extLst>
          </p:cNvPr>
          <p:cNvSpPr>
            <a:spLocks noGrp="1"/>
          </p:cNvSpPr>
          <p:nvPr>
            <p:ph idx="1"/>
          </p:nvPr>
        </p:nvSpPr>
        <p:spPr/>
        <p:txBody>
          <a:bodyPr/>
          <a:lstStyle/>
          <a:p>
            <a:pPr marL="342900" lvl="0" indent="-342900" defTabSz="457200">
              <a:lnSpc>
                <a:spcPct val="100000"/>
              </a:lnSpc>
              <a:spcBef>
                <a:spcPct val="20000"/>
              </a:spcBef>
              <a:buFont typeface="Arial"/>
              <a:buChar char="•"/>
            </a:pPr>
            <a:r>
              <a:rPr lang="en-US" sz="3600" dirty="0">
                <a:solidFill>
                  <a:prstClr val="black"/>
                </a:solidFill>
                <a:latin typeface="Arial"/>
                <a:cs typeface="+mn-cs"/>
              </a:rPr>
              <a:t>Construction projects </a:t>
            </a:r>
            <a:r>
              <a:rPr lang="en-US" sz="3600" u="sng" dirty="0">
                <a:solidFill>
                  <a:prstClr val="black"/>
                </a:solidFill>
                <a:latin typeface="Arial"/>
                <a:cs typeface="+mn-cs"/>
              </a:rPr>
              <a:t>may</a:t>
            </a:r>
            <a:r>
              <a:rPr lang="en-US" sz="3600" dirty="0">
                <a:solidFill>
                  <a:prstClr val="black"/>
                </a:solidFill>
                <a:latin typeface="Arial"/>
                <a:cs typeface="+mn-cs"/>
              </a:rPr>
              <a:t> require the use of an architect </a:t>
            </a:r>
          </a:p>
          <a:p>
            <a:pPr marL="800100" lvl="1" indent="-342900" defTabSz="457200">
              <a:lnSpc>
                <a:spcPct val="100000"/>
              </a:lnSpc>
              <a:spcBef>
                <a:spcPct val="20000"/>
              </a:spcBef>
              <a:buFont typeface="Arial"/>
              <a:buChar char="•"/>
            </a:pPr>
            <a:r>
              <a:rPr lang="en-US" sz="2800" dirty="0">
                <a:solidFill>
                  <a:prstClr val="black"/>
                </a:solidFill>
                <a:latin typeface="Arial"/>
                <a:cs typeface="+mn-cs"/>
              </a:rPr>
              <a:t>Check if you fall under NDCC ($200,000)</a:t>
            </a:r>
          </a:p>
          <a:p>
            <a:pPr marL="342900" lvl="0" indent="-342900" defTabSz="457200">
              <a:lnSpc>
                <a:spcPct val="100000"/>
              </a:lnSpc>
              <a:spcBef>
                <a:spcPct val="20000"/>
              </a:spcBef>
              <a:buFont typeface="Arial"/>
              <a:buChar char="•"/>
            </a:pPr>
            <a:r>
              <a:rPr lang="en-US" sz="3600" dirty="0">
                <a:solidFill>
                  <a:prstClr val="black"/>
                </a:solidFill>
                <a:latin typeface="Arial"/>
                <a:cs typeface="+mn-cs"/>
              </a:rPr>
              <a:t>Project </a:t>
            </a:r>
            <a:r>
              <a:rPr lang="en-US" sz="3600" u="sng" dirty="0">
                <a:solidFill>
                  <a:prstClr val="black"/>
                </a:solidFill>
                <a:latin typeface="Arial"/>
                <a:cs typeface="+mn-cs"/>
              </a:rPr>
              <a:t>may need </a:t>
            </a:r>
            <a:r>
              <a:rPr lang="en-US" sz="3600" dirty="0">
                <a:solidFill>
                  <a:prstClr val="black"/>
                </a:solidFill>
                <a:latin typeface="Arial"/>
                <a:cs typeface="+mn-cs"/>
              </a:rPr>
              <a:t>to be bid. </a:t>
            </a:r>
          </a:p>
          <a:p>
            <a:pPr marL="800100" lvl="1" indent="-342900" defTabSz="457200">
              <a:lnSpc>
                <a:spcPct val="100000"/>
              </a:lnSpc>
              <a:spcBef>
                <a:spcPct val="20000"/>
              </a:spcBef>
              <a:buFont typeface="Arial"/>
              <a:buChar char="•"/>
            </a:pPr>
            <a:r>
              <a:rPr lang="en-US" sz="2800" dirty="0">
                <a:solidFill>
                  <a:prstClr val="black"/>
                </a:solidFill>
                <a:latin typeface="Arial"/>
                <a:cs typeface="+mn-cs"/>
              </a:rPr>
              <a:t>USDA Simplified Acquisition Threshold is $250,000  </a:t>
            </a:r>
          </a:p>
          <a:p>
            <a:pPr marL="457200" lvl="1" indent="0" defTabSz="457200">
              <a:lnSpc>
                <a:spcPct val="100000"/>
              </a:lnSpc>
              <a:spcBef>
                <a:spcPct val="20000"/>
              </a:spcBef>
              <a:buNone/>
            </a:pPr>
            <a:endParaRPr lang="en-US" sz="3400" dirty="0">
              <a:solidFill>
                <a:prstClr val="black"/>
              </a:solidFill>
              <a:latin typeface="Arial"/>
              <a:cs typeface="+mn-cs"/>
            </a:endParaRPr>
          </a:p>
          <a:p>
            <a:endParaRPr lang="en-US" dirty="0"/>
          </a:p>
        </p:txBody>
      </p:sp>
    </p:spTree>
    <p:extLst>
      <p:ext uri="{BB962C8B-B14F-4D97-AF65-F5344CB8AC3E}">
        <p14:creationId xmlns:p14="http://schemas.microsoft.com/office/powerpoint/2010/main" val="4841922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F352-468D-4F3D-BD9D-138C4824A5CA}"/>
              </a:ext>
            </a:extLst>
          </p:cNvPr>
          <p:cNvSpPr>
            <a:spLocks noGrp="1"/>
          </p:cNvSpPr>
          <p:nvPr>
            <p:ph type="title"/>
          </p:nvPr>
        </p:nvSpPr>
        <p:spPr/>
        <p:txBody>
          <a:bodyPr>
            <a:normAutofit/>
          </a:bodyPr>
          <a:lstStyle/>
          <a:p>
            <a:pPr algn="ctr"/>
            <a:r>
              <a:rPr lang="en-US" sz="4800" dirty="0">
                <a:latin typeface="Arial"/>
                <a:cs typeface="+mj-cs"/>
              </a:rPr>
              <a:t>Equipment</a:t>
            </a:r>
            <a:endParaRPr lang="en-US" sz="3200" dirty="0"/>
          </a:p>
        </p:txBody>
      </p:sp>
      <p:sp>
        <p:nvSpPr>
          <p:cNvPr id="3" name="Content Placeholder 2">
            <a:extLst>
              <a:ext uri="{FF2B5EF4-FFF2-40B4-BE49-F238E27FC236}">
                <a16:creationId xmlns:a16="http://schemas.microsoft.com/office/drawing/2014/main" id="{B677634B-E13F-43E2-9DDB-0B28587EB33C}"/>
              </a:ext>
            </a:extLst>
          </p:cNvPr>
          <p:cNvSpPr>
            <a:spLocks noGrp="1"/>
          </p:cNvSpPr>
          <p:nvPr>
            <p:ph idx="1"/>
          </p:nvPr>
        </p:nvSpPr>
        <p:spPr/>
        <p:txBody>
          <a:bodyPr/>
          <a:lstStyle/>
          <a:p>
            <a:pPr marL="342900" lvl="0" indent="-342900" defTabSz="457200">
              <a:lnSpc>
                <a:spcPct val="100000"/>
              </a:lnSpc>
              <a:spcBef>
                <a:spcPct val="20000"/>
              </a:spcBef>
              <a:buFont typeface="Arial"/>
              <a:buChar char="•"/>
            </a:pPr>
            <a:r>
              <a:rPr lang="en-US" sz="4000" dirty="0">
                <a:solidFill>
                  <a:prstClr val="black"/>
                </a:solidFill>
                <a:latin typeface="Arial"/>
                <a:cs typeface="+mn-cs"/>
              </a:rPr>
              <a:t>Equipment </a:t>
            </a:r>
            <a:r>
              <a:rPr lang="en-US" sz="4000" u="sng" dirty="0">
                <a:solidFill>
                  <a:prstClr val="black"/>
                </a:solidFill>
                <a:latin typeface="Arial"/>
                <a:cs typeface="+mn-cs"/>
              </a:rPr>
              <a:t>should be </a:t>
            </a:r>
            <a:r>
              <a:rPr lang="en-US" sz="4000" dirty="0">
                <a:solidFill>
                  <a:prstClr val="black"/>
                </a:solidFill>
                <a:latin typeface="Arial"/>
                <a:cs typeface="+mn-cs"/>
              </a:rPr>
              <a:t>purchased new so there is a warranty on the product. </a:t>
            </a:r>
          </a:p>
          <a:p>
            <a:pPr marL="342900" lvl="0" indent="-342900" defTabSz="457200">
              <a:lnSpc>
                <a:spcPct val="100000"/>
              </a:lnSpc>
              <a:spcBef>
                <a:spcPct val="20000"/>
              </a:spcBef>
              <a:buFont typeface="Arial"/>
              <a:buChar char="•"/>
            </a:pPr>
            <a:endParaRPr lang="en-US" sz="4000" dirty="0">
              <a:solidFill>
                <a:prstClr val="black"/>
              </a:solidFill>
              <a:latin typeface="Arial"/>
              <a:cs typeface="+mn-cs"/>
            </a:endParaRPr>
          </a:p>
          <a:p>
            <a:pPr marL="342900" lvl="0" indent="-342900" defTabSz="457200">
              <a:lnSpc>
                <a:spcPct val="100000"/>
              </a:lnSpc>
              <a:spcBef>
                <a:spcPct val="20000"/>
              </a:spcBef>
              <a:buFont typeface="Arial"/>
              <a:buChar char="•"/>
            </a:pPr>
            <a:r>
              <a:rPr lang="en-US" sz="4000" dirty="0">
                <a:solidFill>
                  <a:prstClr val="black"/>
                </a:solidFill>
                <a:latin typeface="Arial"/>
                <a:cs typeface="+mn-cs"/>
              </a:rPr>
              <a:t>If the product is used…it will need to have a warranty.  Example: “Certified Used”</a:t>
            </a:r>
          </a:p>
          <a:p>
            <a:pPr marL="342900" lvl="0" indent="-342900" defTabSz="457200">
              <a:lnSpc>
                <a:spcPct val="100000"/>
              </a:lnSpc>
              <a:spcBef>
                <a:spcPct val="20000"/>
              </a:spcBef>
              <a:buFont typeface="Arial"/>
              <a:buChar char="•"/>
            </a:pPr>
            <a:endParaRPr lang="en-US" sz="4000" dirty="0">
              <a:solidFill>
                <a:prstClr val="black"/>
              </a:solidFill>
              <a:latin typeface="Arial"/>
              <a:cs typeface="+mn-cs"/>
            </a:endParaRPr>
          </a:p>
          <a:p>
            <a:pPr marL="0" lvl="0" indent="0" defTabSz="457200">
              <a:lnSpc>
                <a:spcPct val="100000"/>
              </a:lnSpc>
              <a:spcBef>
                <a:spcPct val="20000"/>
              </a:spcBef>
              <a:buNone/>
            </a:pPr>
            <a:endParaRPr lang="en-US" sz="4000" dirty="0">
              <a:solidFill>
                <a:prstClr val="black"/>
              </a:solidFill>
              <a:latin typeface="Arial"/>
              <a:cs typeface="+mn-cs"/>
            </a:endParaRPr>
          </a:p>
          <a:p>
            <a:endParaRPr lang="en-US" dirty="0"/>
          </a:p>
        </p:txBody>
      </p:sp>
    </p:spTree>
    <p:extLst>
      <p:ext uri="{BB962C8B-B14F-4D97-AF65-F5344CB8AC3E}">
        <p14:creationId xmlns:p14="http://schemas.microsoft.com/office/powerpoint/2010/main" val="36818589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CAC6E-C703-44B0-B44F-68851E8EFFF3}"/>
              </a:ext>
            </a:extLst>
          </p:cNvPr>
          <p:cNvSpPr>
            <a:spLocks noGrp="1"/>
          </p:cNvSpPr>
          <p:nvPr>
            <p:ph type="title"/>
          </p:nvPr>
        </p:nvSpPr>
        <p:spPr/>
        <p:txBody>
          <a:bodyPr>
            <a:normAutofit/>
          </a:bodyPr>
          <a:lstStyle/>
          <a:p>
            <a:pPr algn="ctr"/>
            <a:r>
              <a:rPr lang="en-US" sz="4800" dirty="0">
                <a:latin typeface="Arial"/>
                <a:cs typeface="+mj-cs"/>
              </a:rPr>
              <a:t>Revolving Loan Funds</a:t>
            </a:r>
            <a:endParaRPr lang="en-US" sz="3200" dirty="0"/>
          </a:p>
        </p:txBody>
      </p:sp>
      <p:sp>
        <p:nvSpPr>
          <p:cNvPr id="3" name="Content Placeholder 2">
            <a:extLst>
              <a:ext uri="{FF2B5EF4-FFF2-40B4-BE49-F238E27FC236}">
                <a16:creationId xmlns:a16="http://schemas.microsoft.com/office/drawing/2014/main" id="{737238E2-BE88-4C03-ACBE-A0D1C5190193}"/>
              </a:ext>
            </a:extLst>
          </p:cNvPr>
          <p:cNvSpPr>
            <a:spLocks noGrp="1"/>
          </p:cNvSpPr>
          <p:nvPr>
            <p:ph idx="1"/>
          </p:nvPr>
        </p:nvSpPr>
        <p:spPr/>
        <p:txBody>
          <a:bodyPr/>
          <a:lstStyle/>
          <a:p>
            <a:pPr marL="342900" lvl="0" indent="-342900" defTabSz="457200">
              <a:lnSpc>
                <a:spcPct val="100000"/>
              </a:lnSpc>
              <a:spcBef>
                <a:spcPct val="20000"/>
              </a:spcBef>
              <a:buFont typeface="Arial"/>
              <a:buChar char="•"/>
            </a:pPr>
            <a:r>
              <a:rPr lang="en-US" sz="3600" dirty="0">
                <a:solidFill>
                  <a:prstClr val="black"/>
                </a:solidFill>
                <a:latin typeface="Arial"/>
                <a:cs typeface="+mn-cs"/>
              </a:rPr>
              <a:t>Similar to the Intermediary Relending Program</a:t>
            </a:r>
          </a:p>
          <a:p>
            <a:pPr marL="342900" lvl="0" indent="-342900" defTabSz="457200">
              <a:lnSpc>
                <a:spcPct val="100000"/>
              </a:lnSpc>
              <a:spcBef>
                <a:spcPct val="20000"/>
              </a:spcBef>
              <a:buFont typeface="Arial"/>
              <a:buChar char="•"/>
            </a:pPr>
            <a:r>
              <a:rPr lang="en-US" sz="3600" dirty="0">
                <a:solidFill>
                  <a:prstClr val="black"/>
                </a:solidFill>
                <a:latin typeface="Arial"/>
                <a:cs typeface="+mn-cs"/>
              </a:rPr>
              <a:t>The Lending Policy and all loan forms are approved by Rural Development prior to the first loan.</a:t>
            </a:r>
          </a:p>
          <a:p>
            <a:pPr marL="342900" lvl="0" indent="-342900" defTabSz="457200">
              <a:lnSpc>
                <a:spcPct val="100000"/>
              </a:lnSpc>
              <a:spcBef>
                <a:spcPct val="20000"/>
              </a:spcBef>
              <a:buFont typeface="Arial"/>
              <a:buChar char="•"/>
            </a:pPr>
            <a:r>
              <a:rPr lang="en-US" sz="3600" dirty="0">
                <a:solidFill>
                  <a:prstClr val="black"/>
                </a:solidFill>
                <a:latin typeface="Arial"/>
                <a:cs typeface="+mn-cs"/>
              </a:rPr>
              <a:t>Rural Development will have a “Control Agreement” on the RLF bank account </a:t>
            </a:r>
          </a:p>
          <a:p>
            <a:endParaRPr lang="en-US" dirty="0"/>
          </a:p>
        </p:txBody>
      </p:sp>
    </p:spTree>
    <p:extLst>
      <p:ext uri="{BB962C8B-B14F-4D97-AF65-F5344CB8AC3E}">
        <p14:creationId xmlns:p14="http://schemas.microsoft.com/office/powerpoint/2010/main" val="14398635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5324-9BA1-47AB-9B9C-AA2118D43AFD}"/>
              </a:ext>
            </a:extLst>
          </p:cNvPr>
          <p:cNvSpPr>
            <a:spLocks noGrp="1"/>
          </p:cNvSpPr>
          <p:nvPr>
            <p:ph type="title"/>
          </p:nvPr>
        </p:nvSpPr>
        <p:spPr/>
        <p:txBody>
          <a:bodyPr>
            <a:normAutofit/>
          </a:bodyPr>
          <a:lstStyle/>
          <a:p>
            <a:pPr algn="ctr"/>
            <a:r>
              <a:rPr lang="en-US" sz="4800" dirty="0">
                <a:latin typeface="Arial"/>
                <a:cs typeface="+mj-cs"/>
              </a:rPr>
              <a:t>Revolving Loan Funds</a:t>
            </a:r>
            <a:endParaRPr lang="en-US" sz="3200" dirty="0"/>
          </a:p>
        </p:txBody>
      </p:sp>
      <p:sp>
        <p:nvSpPr>
          <p:cNvPr id="3" name="Content Placeholder 2">
            <a:extLst>
              <a:ext uri="{FF2B5EF4-FFF2-40B4-BE49-F238E27FC236}">
                <a16:creationId xmlns:a16="http://schemas.microsoft.com/office/drawing/2014/main" id="{CC54C831-D2EB-4ACD-8F55-F96D70B51359}"/>
              </a:ext>
            </a:extLst>
          </p:cNvPr>
          <p:cNvSpPr>
            <a:spLocks noGrp="1"/>
          </p:cNvSpPr>
          <p:nvPr>
            <p:ph idx="1"/>
          </p:nvPr>
        </p:nvSpPr>
        <p:spPr/>
        <p:txBody>
          <a:bodyPr/>
          <a:lstStyle/>
          <a:p>
            <a:pPr marL="342900" lvl="0" indent="-342900" defTabSz="457200">
              <a:lnSpc>
                <a:spcPct val="100000"/>
              </a:lnSpc>
              <a:spcBef>
                <a:spcPct val="20000"/>
              </a:spcBef>
              <a:buFont typeface="Arial"/>
              <a:buChar char="•"/>
            </a:pPr>
            <a:r>
              <a:rPr lang="en-US" sz="3600" dirty="0">
                <a:solidFill>
                  <a:prstClr val="black"/>
                </a:solidFill>
                <a:latin typeface="Arial"/>
                <a:cs typeface="+mn-cs"/>
              </a:rPr>
              <a:t>Caution: </a:t>
            </a:r>
            <a:r>
              <a:rPr lang="en-US" sz="3600" u="sng" dirty="0">
                <a:solidFill>
                  <a:prstClr val="black"/>
                </a:solidFill>
                <a:latin typeface="Arial"/>
                <a:cs typeface="+mn-cs"/>
              </a:rPr>
              <a:t>Loans cannot be made to board members, family members etc. </a:t>
            </a:r>
            <a:r>
              <a:rPr lang="en-US" sz="3600" dirty="0">
                <a:solidFill>
                  <a:prstClr val="black"/>
                </a:solidFill>
                <a:latin typeface="Arial"/>
                <a:cs typeface="+mn-cs"/>
              </a:rPr>
              <a:t>The board member must resign from the board prior to loan consideration and approval.  </a:t>
            </a:r>
          </a:p>
          <a:p>
            <a:pPr marL="342900" lvl="0" indent="-342900" defTabSz="457200">
              <a:lnSpc>
                <a:spcPct val="100000"/>
              </a:lnSpc>
              <a:spcBef>
                <a:spcPct val="20000"/>
              </a:spcBef>
              <a:buFont typeface="Arial"/>
              <a:buChar char="•"/>
            </a:pPr>
            <a:endParaRPr lang="en-US" sz="3600" dirty="0">
              <a:solidFill>
                <a:prstClr val="black"/>
              </a:solidFill>
              <a:latin typeface="Arial"/>
              <a:cs typeface="+mn-cs"/>
            </a:endParaRPr>
          </a:p>
          <a:p>
            <a:endParaRPr lang="en-US" dirty="0"/>
          </a:p>
        </p:txBody>
      </p:sp>
      <p:pic>
        <p:nvPicPr>
          <p:cNvPr id="5" name="Picture 4">
            <a:extLst>
              <a:ext uri="{FF2B5EF4-FFF2-40B4-BE49-F238E27FC236}">
                <a16:creationId xmlns:a16="http://schemas.microsoft.com/office/drawing/2014/main" id="{40DF86BF-A068-48BA-B26E-FC53688B957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02783" y="4499504"/>
            <a:ext cx="2857500" cy="1076325"/>
          </a:xfrm>
          <a:prstGeom prst="rect">
            <a:avLst/>
          </a:prstGeom>
        </p:spPr>
      </p:pic>
    </p:spTree>
    <p:extLst>
      <p:ext uri="{BB962C8B-B14F-4D97-AF65-F5344CB8AC3E}">
        <p14:creationId xmlns:p14="http://schemas.microsoft.com/office/powerpoint/2010/main" val="41490402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DA180-526F-4763-9C6A-4B96A59E5C0E}"/>
              </a:ext>
            </a:extLst>
          </p:cNvPr>
          <p:cNvSpPr>
            <a:spLocks noGrp="1"/>
          </p:cNvSpPr>
          <p:nvPr>
            <p:ph type="title"/>
          </p:nvPr>
        </p:nvSpPr>
        <p:spPr/>
        <p:txBody>
          <a:bodyPr>
            <a:normAutofit/>
          </a:bodyPr>
          <a:lstStyle/>
          <a:p>
            <a:pPr algn="ctr"/>
            <a:r>
              <a:rPr lang="en-US" sz="4800" dirty="0">
                <a:latin typeface="Arial"/>
                <a:cs typeface="+mj-cs"/>
              </a:rPr>
              <a:t>Reporting</a:t>
            </a:r>
            <a:endParaRPr lang="en-US" sz="3200" dirty="0"/>
          </a:p>
        </p:txBody>
      </p:sp>
      <p:sp>
        <p:nvSpPr>
          <p:cNvPr id="3" name="Content Placeholder 2">
            <a:extLst>
              <a:ext uri="{FF2B5EF4-FFF2-40B4-BE49-F238E27FC236}">
                <a16:creationId xmlns:a16="http://schemas.microsoft.com/office/drawing/2014/main" id="{C2F4F902-6B53-4A65-B792-6115E1FC9FD0}"/>
              </a:ext>
            </a:extLst>
          </p:cNvPr>
          <p:cNvSpPr>
            <a:spLocks noGrp="1"/>
          </p:cNvSpPr>
          <p:nvPr>
            <p:ph idx="1"/>
          </p:nvPr>
        </p:nvSpPr>
        <p:spPr/>
        <p:txBody>
          <a:bodyPr/>
          <a:lstStyle/>
          <a:p>
            <a:pPr marL="342900" lvl="0" indent="-342900" defTabSz="457200">
              <a:lnSpc>
                <a:spcPct val="100000"/>
              </a:lnSpc>
              <a:spcBef>
                <a:spcPct val="20000"/>
              </a:spcBef>
              <a:buFont typeface="Arial"/>
              <a:buChar char="•"/>
            </a:pPr>
            <a:r>
              <a:rPr lang="en-US" sz="4000" dirty="0">
                <a:solidFill>
                  <a:prstClr val="black"/>
                </a:solidFill>
                <a:latin typeface="Arial"/>
                <a:cs typeface="+mn-cs"/>
              </a:rPr>
              <a:t>RBDG grants are required to report every quarter during the completion of the Scope of Work. </a:t>
            </a:r>
          </a:p>
          <a:p>
            <a:pPr marL="342900" lvl="0" indent="-342900" defTabSz="457200">
              <a:lnSpc>
                <a:spcPct val="100000"/>
              </a:lnSpc>
              <a:spcBef>
                <a:spcPct val="20000"/>
              </a:spcBef>
              <a:buFont typeface="Arial"/>
              <a:buChar char="•"/>
            </a:pPr>
            <a:r>
              <a:rPr lang="en-US" sz="4000" dirty="0">
                <a:solidFill>
                  <a:prstClr val="black"/>
                </a:solidFill>
                <a:latin typeface="Arial"/>
                <a:cs typeface="+mn-cs"/>
              </a:rPr>
              <a:t>2 pieces of the reporting process.</a:t>
            </a:r>
          </a:p>
          <a:p>
            <a:pPr marL="742950" lvl="1" indent="-285750" defTabSz="457200">
              <a:lnSpc>
                <a:spcPct val="100000"/>
              </a:lnSpc>
              <a:spcBef>
                <a:spcPct val="20000"/>
              </a:spcBef>
              <a:buFont typeface="Arial"/>
              <a:buChar char="–"/>
            </a:pPr>
            <a:r>
              <a:rPr lang="en-US" sz="3600" dirty="0">
                <a:solidFill>
                  <a:prstClr val="black"/>
                </a:solidFill>
                <a:latin typeface="Arial"/>
                <a:cs typeface="+mn-cs"/>
              </a:rPr>
              <a:t>SF 425 Financial Report (Financial)</a:t>
            </a:r>
          </a:p>
          <a:p>
            <a:pPr marL="742950" lvl="1" indent="-285750" defTabSz="457200">
              <a:lnSpc>
                <a:spcPct val="100000"/>
              </a:lnSpc>
              <a:spcBef>
                <a:spcPct val="20000"/>
              </a:spcBef>
              <a:buFont typeface="Arial"/>
              <a:buChar char="–"/>
            </a:pPr>
            <a:r>
              <a:rPr lang="en-US" sz="3600" dirty="0">
                <a:solidFill>
                  <a:prstClr val="black"/>
                </a:solidFill>
                <a:latin typeface="Arial"/>
                <a:cs typeface="+mn-cs"/>
              </a:rPr>
              <a:t>Project Performance Report (Compare accomplishments to the Scope of Work)</a:t>
            </a:r>
          </a:p>
          <a:p>
            <a:endParaRPr lang="en-US" dirty="0"/>
          </a:p>
        </p:txBody>
      </p:sp>
    </p:spTree>
    <p:extLst>
      <p:ext uri="{BB962C8B-B14F-4D97-AF65-F5344CB8AC3E}">
        <p14:creationId xmlns:p14="http://schemas.microsoft.com/office/powerpoint/2010/main" val="301833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E91A-692B-498D-9649-78FA20C1D956}"/>
              </a:ext>
            </a:extLst>
          </p:cNvPr>
          <p:cNvSpPr>
            <a:spLocks noGrp="1"/>
          </p:cNvSpPr>
          <p:nvPr>
            <p:ph type="title"/>
          </p:nvPr>
        </p:nvSpPr>
        <p:spPr>
          <a:xfrm>
            <a:off x="158262" y="424695"/>
            <a:ext cx="11195538" cy="1325563"/>
          </a:xfrm>
        </p:spPr>
        <p:txBody>
          <a:bodyPr>
            <a:normAutofit/>
          </a:bodyPr>
          <a:lstStyle/>
          <a:p>
            <a:pPr algn="ctr"/>
            <a:r>
              <a:rPr lang="en-US" sz="4800" dirty="0"/>
              <a:t>Available Funds</a:t>
            </a:r>
          </a:p>
        </p:txBody>
      </p:sp>
      <p:sp>
        <p:nvSpPr>
          <p:cNvPr id="3" name="Content Placeholder 2">
            <a:extLst>
              <a:ext uri="{FF2B5EF4-FFF2-40B4-BE49-F238E27FC236}">
                <a16:creationId xmlns:a16="http://schemas.microsoft.com/office/drawing/2014/main" id="{D57F73E4-862B-46D5-8089-D860119E39BB}"/>
              </a:ext>
            </a:extLst>
          </p:cNvPr>
          <p:cNvSpPr>
            <a:spLocks noGrp="1"/>
          </p:cNvSpPr>
          <p:nvPr>
            <p:ph idx="1"/>
          </p:nvPr>
        </p:nvSpPr>
        <p:spPr/>
        <p:txBody>
          <a:bodyPr vert="horz" lIns="91440" tIns="45720" rIns="91440" bIns="45720" rtlCol="0" anchor="t">
            <a:normAutofit/>
          </a:bodyPr>
          <a:lstStyle/>
          <a:p>
            <a:pPr marL="1828800" lvl="4" indent="0" algn="ctr">
              <a:buNone/>
            </a:pPr>
            <a:endParaRPr lang="en-US" sz="2800" dirty="0"/>
          </a:p>
          <a:p>
            <a:pPr marL="1828800" lvl="4" indent="0">
              <a:buNone/>
            </a:pPr>
            <a:r>
              <a:rPr lang="en-US" sz="2700" dirty="0"/>
              <a:t>Potential of other Allocations… </a:t>
            </a:r>
          </a:p>
          <a:p>
            <a:pPr marL="1828800" lvl="4" indent="0">
              <a:buNone/>
            </a:pPr>
            <a:endParaRPr lang="en-US" sz="2700" dirty="0"/>
          </a:p>
          <a:p>
            <a:pPr marL="1828800" lvl="4" indent="0">
              <a:buNone/>
            </a:pPr>
            <a:r>
              <a:rPr lang="en-US" sz="2700" dirty="0"/>
              <a:t>	Example: Persistent Poverty </a:t>
            </a:r>
          </a:p>
          <a:p>
            <a:pPr marL="1828800" lvl="4" indent="0">
              <a:buNone/>
            </a:pPr>
            <a:endParaRPr lang="en-US" sz="2700" dirty="0"/>
          </a:p>
          <a:p>
            <a:pPr marL="1828800" lvl="4" indent="0">
              <a:buNone/>
            </a:pPr>
            <a:r>
              <a:rPr lang="en-US" sz="2000" dirty="0"/>
              <a:t>(2018 National Office Set-Aside for Persistent Poverty $1,000,000) </a:t>
            </a:r>
          </a:p>
          <a:p>
            <a:pPr marL="1828800" lvl="4" indent="0" algn="ctr">
              <a:buNone/>
            </a:pPr>
            <a:endParaRPr lang="en-US" sz="2700" dirty="0"/>
          </a:p>
          <a:p>
            <a:pPr marL="1828800" lvl="4" indent="0">
              <a:buNone/>
            </a:pPr>
            <a:endParaRPr lang="en-US" sz="2700" dirty="0"/>
          </a:p>
          <a:p>
            <a:pPr marL="1828800" lvl="4" indent="0">
              <a:buNone/>
            </a:pPr>
            <a:endParaRPr lang="en-US" sz="2700" dirty="0"/>
          </a:p>
        </p:txBody>
      </p:sp>
      <p:pic>
        <p:nvPicPr>
          <p:cNvPr id="7" name="Picture 6">
            <a:extLst>
              <a:ext uri="{FF2B5EF4-FFF2-40B4-BE49-F238E27FC236}">
                <a16:creationId xmlns:a16="http://schemas.microsoft.com/office/drawing/2014/main" id="{C1B7EBDB-70F1-462B-8D61-D20415003B0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382133" y="4521199"/>
            <a:ext cx="2312354" cy="2081742"/>
          </a:xfrm>
          <a:prstGeom prst="rect">
            <a:avLst/>
          </a:prstGeom>
        </p:spPr>
      </p:pic>
    </p:spTree>
    <p:extLst>
      <p:ext uri="{BB962C8B-B14F-4D97-AF65-F5344CB8AC3E}">
        <p14:creationId xmlns:p14="http://schemas.microsoft.com/office/powerpoint/2010/main" val="12114057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9769B-E837-4AC2-B0B8-276A0800979A}"/>
              </a:ext>
            </a:extLst>
          </p:cNvPr>
          <p:cNvSpPr>
            <a:spLocks noGrp="1"/>
          </p:cNvSpPr>
          <p:nvPr>
            <p:ph type="title"/>
          </p:nvPr>
        </p:nvSpPr>
        <p:spPr/>
        <p:txBody>
          <a:bodyPr>
            <a:normAutofit/>
          </a:bodyPr>
          <a:lstStyle/>
          <a:p>
            <a:pPr algn="ctr"/>
            <a:r>
              <a:rPr lang="en-US" sz="4800" dirty="0"/>
              <a:t>After Project	</a:t>
            </a:r>
          </a:p>
        </p:txBody>
      </p:sp>
      <p:sp>
        <p:nvSpPr>
          <p:cNvPr id="3" name="Content Placeholder 2">
            <a:extLst>
              <a:ext uri="{FF2B5EF4-FFF2-40B4-BE49-F238E27FC236}">
                <a16:creationId xmlns:a16="http://schemas.microsoft.com/office/drawing/2014/main" id="{7E7E6FE2-91D0-464A-8AFD-547CB3D6B05C}"/>
              </a:ext>
            </a:extLst>
          </p:cNvPr>
          <p:cNvSpPr>
            <a:spLocks noGrp="1"/>
          </p:cNvSpPr>
          <p:nvPr>
            <p:ph idx="1"/>
          </p:nvPr>
        </p:nvSpPr>
        <p:spPr/>
        <p:txBody>
          <a:bodyPr>
            <a:normAutofit lnSpcReduction="10000"/>
          </a:bodyPr>
          <a:lstStyle/>
          <a:p>
            <a:pPr marL="342900" lvl="0" indent="-342900" defTabSz="457200">
              <a:lnSpc>
                <a:spcPct val="100000"/>
              </a:lnSpc>
              <a:spcBef>
                <a:spcPct val="20000"/>
              </a:spcBef>
              <a:buFont typeface="Arial"/>
              <a:buChar char="•"/>
            </a:pPr>
            <a:r>
              <a:rPr lang="en-US" sz="3200" dirty="0">
                <a:solidFill>
                  <a:prstClr val="black"/>
                </a:solidFill>
                <a:latin typeface="Arial"/>
                <a:cs typeface="+mn-cs"/>
              </a:rPr>
              <a:t>Rural Development will place a “Notice of Federal Interest” on all property purchased with grant funds. (Grantee files and covers cost)</a:t>
            </a:r>
          </a:p>
          <a:p>
            <a:pPr marL="342900" lvl="0" indent="-342900" defTabSz="457200">
              <a:lnSpc>
                <a:spcPct val="100000"/>
              </a:lnSpc>
              <a:spcBef>
                <a:spcPct val="20000"/>
              </a:spcBef>
              <a:buFont typeface="Arial"/>
              <a:buChar char="•"/>
            </a:pPr>
            <a:r>
              <a:rPr lang="en-US" sz="3200" dirty="0">
                <a:solidFill>
                  <a:prstClr val="black"/>
                </a:solidFill>
                <a:latin typeface="Arial"/>
                <a:cs typeface="+mn-cs"/>
              </a:rPr>
              <a:t>Contact Rural Development if there is a disposal question. </a:t>
            </a:r>
          </a:p>
          <a:p>
            <a:pPr marL="342900" lvl="0" indent="-342900" defTabSz="457200">
              <a:lnSpc>
                <a:spcPct val="100000"/>
              </a:lnSpc>
              <a:spcBef>
                <a:spcPct val="20000"/>
              </a:spcBef>
              <a:buFont typeface="Arial"/>
              <a:buChar char="•"/>
            </a:pPr>
            <a:r>
              <a:rPr lang="en-US" sz="3200" dirty="0">
                <a:solidFill>
                  <a:prstClr val="black"/>
                </a:solidFill>
                <a:latin typeface="Arial"/>
                <a:cs typeface="+mn-cs"/>
              </a:rPr>
              <a:t>Rural Development will conduct a Civil Rights Compliance Review every three years until the value of the equipment reaches a per unit value of $5,000 or less. Buildings and RLF grants will have a compliance review for the life of the project.</a:t>
            </a:r>
          </a:p>
          <a:p>
            <a:endParaRPr lang="en-US" dirty="0"/>
          </a:p>
        </p:txBody>
      </p:sp>
    </p:spTree>
    <p:extLst>
      <p:ext uri="{BB962C8B-B14F-4D97-AF65-F5344CB8AC3E}">
        <p14:creationId xmlns:p14="http://schemas.microsoft.com/office/powerpoint/2010/main" val="39279312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A7E1-96E7-461D-BF36-DD8B28B51EE0}"/>
              </a:ext>
            </a:extLst>
          </p:cNvPr>
          <p:cNvSpPr>
            <a:spLocks noGrp="1"/>
          </p:cNvSpPr>
          <p:nvPr>
            <p:ph type="title"/>
          </p:nvPr>
        </p:nvSpPr>
        <p:spPr/>
        <p:txBody>
          <a:bodyPr>
            <a:normAutofit/>
          </a:bodyPr>
          <a:lstStyle/>
          <a:p>
            <a:pPr algn="ctr"/>
            <a:r>
              <a:rPr lang="en-US" sz="4800" dirty="0"/>
              <a:t>After Project	</a:t>
            </a:r>
          </a:p>
        </p:txBody>
      </p:sp>
      <p:sp>
        <p:nvSpPr>
          <p:cNvPr id="3" name="Content Placeholder 2">
            <a:extLst>
              <a:ext uri="{FF2B5EF4-FFF2-40B4-BE49-F238E27FC236}">
                <a16:creationId xmlns:a16="http://schemas.microsoft.com/office/drawing/2014/main" id="{BF97AAAB-C657-4ADF-BEA6-81BC3AA18384}"/>
              </a:ext>
            </a:extLst>
          </p:cNvPr>
          <p:cNvSpPr>
            <a:spLocks noGrp="1"/>
          </p:cNvSpPr>
          <p:nvPr>
            <p:ph idx="1"/>
          </p:nvPr>
        </p:nvSpPr>
        <p:spPr/>
        <p:txBody>
          <a:bodyPr/>
          <a:lstStyle/>
          <a:p>
            <a:pPr marL="342900" lvl="0" indent="-342900" defTabSz="457200">
              <a:lnSpc>
                <a:spcPct val="100000"/>
              </a:lnSpc>
              <a:spcBef>
                <a:spcPct val="20000"/>
              </a:spcBef>
              <a:buFont typeface="Arial"/>
              <a:buChar char="•"/>
            </a:pPr>
            <a:r>
              <a:rPr lang="en-US" sz="3600" dirty="0">
                <a:solidFill>
                  <a:prstClr val="black"/>
                </a:solidFill>
                <a:latin typeface="Arial"/>
                <a:cs typeface="+mn-cs"/>
              </a:rPr>
              <a:t>For real property with a useful life of 15 years or more, the Agency will require a performance report every 3 years. </a:t>
            </a:r>
          </a:p>
          <a:p>
            <a:pPr marL="342900" lvl="0" indent="-342900" defTabSz="457200">
              <a:lnSpc>
                <a:spcPct val="100000"/>
              </a:lnSpc>
              <a:spcBef>
                <a:spcPct val="20000"/>
              </a:spcBef>
              <a:buFont typeface="Arial"/>
              <a:buChar char="•"/>
            </a:pPr>
            <a:r>
              <a:rPr lang="en-US" sz="3600" dirty="0">
                <a:solidFill>
                  <a:prstClr val="black"/>
                </a:solidFill>
                <a:latin typeface="Arial"/>
                <a:cs typeface="+mn-cs"/>
              </a:rPr>
              <a:t>Equipment and Building projects will receive a letter checking the number of jobs created/saved once a year for three years after the project is closed. </a:t>
            </a:r>
          </a:p>
          <a:p>
            <a:endParaRPr lang="en-US" dirty="0"/>
          </a:p>
        </p:txBody>
      </p:sp>
    </p:spTree>
    <p:extLst>
      <p:ext uri="{BB962C8B-B14F-4D97-AF65-F5344CB8AC3E}">
        <p14:creationId xmlns:p14="http://schemas.microsoft.com/office/powerpoint/2010/main" val="7024786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1BB20-5CF9-4EBE-9975-036DC5346B4F}"/>
              </a:ext>
            </a:extLst>
          </p:cNvPr>
          <p:cNvSpPr>
            <a:spLocks noGrp="1"/>
          </p:cNvSpPr>
          <p:nvPr>
            <p:ph type="title"/>
          </p:nvPr>
        </p:nvSpPr>
        <p:spPr/>
        <p:txBody>
          <a:bodyPr>
            <a:normAutofit/>
          </a:bodyPr>
          <a:lstStyle/>
          <a:p>
            <a:pPr algn="ctr"/>
            <a:r>
              <a:rPr lang="en-US" sz="4800" dirty="0">
                <a:latin typeface="Arial"/>
                <a:cs typeface="+mj-cs"/>
              </a:rPr>
              <a:t>Audits</a:t>
            </a:r>
            <a:endParaRPr lang="en-US" sz="3200" dirty="0"/>
          </a:p>
        </p:txBody>
      </p:sp>
      <p:sp>
        <p:nvSpPr>
          <p:cNvPr id="3" name="Content Placeholder 2">
            <a:extLst>
              <a:ext uri="{FF2B5EF4-FFF2-40B4-BE49-F238E27FC236}">
                <a16:creationId xmlns:a16="http://schemas.microsoft.com/office/drawing/2014/main" id="{9C154E3E-2BA7-479F-9550-FB258A238D15}"/>
              </a:ext>
            </a:extLst>
          </p:cNvPr>
          <p:cNvSpPr>
            <a:spLocks noGrp="1"/>
          </p:cNvSpPr>
          <p:nvPr>
            <p:ph idx="1"/>
          </p:nvPr>
        </p:nvSpPr>
        <p:spPr/>
        <p:txBody>
          <a:bodyPr/>
          <a:lstStyle/>
          <a:p>
            <a:pPr marL="342900" lvl="0" indent="-342900" defTabSz="457200">
              <a:lnSpc>
                <a:spcPct val="100000"/>
              </a:lnSpc>
              <a:spcBef>
                <a:spcPct val="20000"/>
              </a:spcBef>
              <a:buFont typeface="Arial"/>
              <a:buChar char="•"/>
            </a:pPr>
            <a:r>
              <a:rPr lang="en-US" sz="3600" dirty="0">
                <a:solidFill>
                  <a:prstClr val="black"/>
                </a:solidFill>
                <a:latin typeface="Arial"/>
                <a:cs typeface="+mn-cs"/>
              </a:rPr>
              <a:t>Grantees must provide an annual audit in accordance with 2 CFR 200.  The audit requirements only apply to the years in which grant funds are received and years in which work is accomplished and will be paid for with grant funds.  </a:t>
            </a:r>
          </a:p>
          <a:p>
            <a:pPr marL="342900" lvl="0" indent="-342900" defTabSz="457200">
              <a:lnSpc>
                <a:spcPct val="100000"/>
              </a:lnSpc>
              <a:spcBef>
                <a:spcPct val="20000"/>
              </a:spcBef>
              <a:buFont typeface="Arial"/>
              <a:buChar char="•"/>
            </a:pPr>
            <a:r>
              <a:rPr lang="en-US" sz="3600" dirty="0">
                <a:solidFill>
                  <a:prstClr val="black"/>
                </a:solidFill>
                <a:latin typeface="Arial"/>
                <a:cs typeface="+mn-cs"/>
              </a:rPr>
              <a:t> OR</a:t>
            </a:r>
          </a:p>
          <a:p>
            <a:endParaRPr lang="en-US" dirty="0"/>
          </a:p>
        </p:txBody>
      </p:sp>
    </p:spTree>
    <p:extLst>
      <p:ext uri="{BB962C8B-B14F-4D97-AF65-F5344CB8AC3E}">
        <p14:creationId xmlns:p14="http://schemas.microsoft.com/office/powerpoint/2010/main" val="38418331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BE59-B963-4BE9-B077-6AEAB10A4CD9}"/>
              </a:ext>
            </a:extLst>
          </p:cNvPr>
          <p:cNvSpPr>
            <a:spLocks noGrp="1"/>
          </p:cNvSpPr>
          <p:nvPr>
            <p:ph type="title"/>
          </p:nvPr>
        </p:nvSpPr>
        <p:spPr/>
        <p:txBody>
          <a:bodyPr>
            <a:normAutofit/>
          </a:bodyPr>
          <a:lstStyle/>
          <a:p>
            <a:pPr algn="ctr"/>
            <a:r>
              <a:rPr lang="en-US" sz="4800" dirty="0">
                <a:latin typeface="Arial"/>
                <a:cs typeface="+mj-cs"/>
              </a:rPr>
              <a:t>Audits</a:t>
            </a:r>
            <a:endParaRPr lang="en-US" sz="3200" dirty="0"/>
          </a:p>
        </p:txBody>
      </p:sp>
      <p:sp>
        <p:nvSpPr>
          <p:cNvPr id="3" name="Content Placeholder 2">
            <a:extLst>
              <a:ext uri="{FF2B5EF4-FFF2-40B4-BE49-F238E27FC236}">
                <a16:creationId xmlns:a16="http://schemas.microsoft.com/office/drawing/2014/main" id="{FF6F7CAE-330F-4AFC-90E0-1691AABFC2C3}"/>
              </a:ext>
            </a:extLst>
          </p:cNvPr>
          <p:cNvSpPr>
            <a:spLocks noGrp="1"/>
          </p:cNvSpPr>
          <p:nvPr>
            <p:ph idx="1"/>
          </p:nvPr>
        </p:nvSpPr>
        <p:spPr/>
        <p:txBody>
          <a:bodyPr/>
          <a:lstStyle/>
          <a:p>
            <a:pPr marL="342900" lvl="0" indent="-342900" defTabSz="457200">
              <a:lnSpc>
                <a:spcPct val="100000"/>
              </a:lnSpc>
              <a:spcBef>
                <a:spcPct val="20000"/>
              </a:spcBef>
              <a:buFont typeface="Arial"/>
              <a:buChar char="•"/>
            </a:pPr>
            <a:r>
              <a:rPr lang="en-US" sz="4000" dirty="0">
                <a:solidFill>
                  <a:prstClr val="black"/>
                </a:solidFill>
                <a:latin typeface="Arial"/>
                <a:cs typeface="+mn-cs"/>
              </a:rPr>
              <a:t>Projects that do not meet the audit requirements will submit a management report (Financial Statements) for the year(s) that the grant is being disbursed.</a:t>
            </a:r>
          </a:p>
          <a:p>
            <a:pPr marL="342900" lvl="0" indent="-342900" defTabSz="457200">
              <a:lnSpc>
                <a:spcPct val="100000"/>
              </a:lnSpc>
              <a:spcBef>
                <a:spcPct val="20000"/>
              </a:spcBef>
              <a:buFont typeface="Arial"/>
              <a:buChar char="•"/>
            </a:pPr>
            <a:r>
              <a:rPr lang="en-US" sz="4000" dirty="0">
                <a:solidFill>
                  <a:prstClr val="black"/>
                </a:solidFill>
                <a:latin typeface="Arial"/>
                <a:cs typeface="+mn-cs"/>
              </a:rPr>
              <a:t>RLF funds will submit annually during the life of the fund. </a:t>
            </a:r>
          </a:p>
          <a:p>
            <a:endParaRPr lang="en-US" dirty="0"/>
          </a:p>
        </p:txBody>
      </p:sp>
    </p:spTree>
    <p:extLst>
      <p:ext uri="{BB962C8B-B14F-4D97-AF65-F5344CB8AC3E}">
        <p14:creationId xmlns:p14="http://schemas.microsoft.com/office/powerpoint/2010/main" val="7173242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161AB-802C-4588-912F-4F9DD85E9F43}"/>
              </a:ext>
            </a:extLst>
          </p:cNvPr>
          <p:cNvSpPr>
            <a:spLocks noGrp="1"/>
          </p:cNvSpPr>
          <p:nvPr>
            <p:ph type="title"/>
          </p:nvPr>
        </p:nvSpPr>
        <p:spPr/>
        <p:txBody>
          <a:bodyPr/>
          <a:lstStyle/>
          <a:p>
            <a:pPr algn="ctr"/>
            <a:r>
              <a:rPr lang="en-US" sz="4800" dirty="0">
                <a:latin typeface="Arial"/>
                <a:cs typeface="+mj-cs"/>
              </a:rPr>
              <a:t>Other Compliance Requirements</a:t>
            </a:r>
            <a:r>
              <a:rPr lang="en-US" sz="4000" dirty="0">
                <a:solidFill>
                  <a:prstClr val="black"/>
                </a:solidFill>
                <a:latin typeface="Arial"/>
                <a:cs typeface="+mj-cs"/>
              </a:rPr>
              <a:t>	</a:t>
            </a:r>
            <a:endParaRPr lang="en-US" dirty="0"/>
          </a:p>
        </p:txBody>
      </p:sp>
      <p:sp>
        <p:nvSpPr>
          <p:cNvPr id="3" name="Content Placeholder 2">
            <a:extLst>
              <a:ext uri="{FF2B5EF4-FFF2-40B4-BE49-F238E27FC236}">
                <a16:creationId xmlns:a16="http://schemas.microsoft.com/office/drawing/2014/main" id="{C378ECE1-A514-4D4E-A400-EF94A3644DC4}"/>
              </a:ext>
            </a:extLst>
          </p:cNvPr>
          <p:cNvSpPr>
            <a:spLocks noGrp="1"/>
          </p:cNvSpPr>
          <p:nvPr>
            <p:ph idx="1"/>
          </p:nvPr>
        </p:nvSpPr>
        <p:spPr/>
        <p:txBody>
          <a:bodyPr/>
          <a:lstStyle/>
          <a:p>
            <a:pPr marL="342900" lvl="0" indent="-342900" defTabSz="457200">
              <a:lnSpc>
                <a:spcPct val="100000"/>
              </a:lnSpc>
              <a:spcBef>
                <a:spcPct val="20000"/>
              </a:spcBef>
              <a:buFont typeface="Arial"/>
              <a:buChar char="•"/>
            </a:pPr>
            <a:r>
              <a:rPr lang="en-US" sz="3600" dirty="0">
                <a:solidFill>
                  <a:prstClr val="black"/>
                </a:solidFill>
                <a:latin typeface="Arial"/>
                <a:cs typeface="+mn-cs"/>
              </a:rPr>
              <a:t>Departmental Regulations</a:t>
            </a:r>
          </a:p>
          <a:p>
            <a:pPr marL="342900" lvl="0" indent="-342900" defTabSz="457200">
              <a:lnSpc>
                <a:spcPct val="100000"/>
              </a:lnSpc>
              <a:spcBef>
                <a:spcPct val="20000"/>
              </a:spcBef>
              <a:buFont typeface="Arial"/>
              <a:buChar char="•"/>
            </a:pPr>
            <a:r>
              <a:rPr lang="en-US" sz="3600" dirty="0">
                <a:solidFill>
                  <a:prstClr val="black"/>
                </a:solidFill>
                <a:latin typeface="Arial"/>
                <a:cs typeface="+mn-cs"/>
              </a:rPr>
              <a:t>Equal Opportunity and nondiscrimination</a:t>
            </a:r>
          </a:p>
          <a:p>
            <a:pPr marL="342900" lvl="0" indent="-342900" defTabSz="457200">
              <a:lnSpc>
                <a:spcPct val="100000"/>
              </a:lnSpc>
              <a:spcBef>
                <a:spcPct val="20000"/>
              </a:spcBef>
              <a:buFont typeface="Arial"/>
              <a:buChar char="•"/>
            </a:pPr>
            <a:r>
              <a:rPr lang="en-US" sz="3600" dirty="0">
                <a:solidFill>
                  <a:prstClr val="black"/>
                </a:solidFill>
                <a:latin typeface="Arial"/>
                <a:cs typeface="+mn-cs"/>
              </a:rPr>
              <a:t>Civil Rights Compliance (including ADA accessibility) </a:t>
            </a:r>
            <a:r>
              <a:rPr lang="en-US" sz="3600" u="sng" dirty="0">
                <a:solidFill>
                  <a:prstClr val="black"/>
                </a:solidFill>
                <a:latin typeface="Arial"/>
                <a:cs typeface="+mn-cs"/>
              </a:rPr>
              <a:t>504 Evaluations and Limited English Proficiency Plans Required </a:t>
            </a:r>
          </a:p>
          <a:p>
            <a:pPr marL="342900" lvl="0" indent="-342900" defTabSz="457200">
              <a:lnSpc>
                <a:spcPct val="100000"/>
              </a:lnSpc>
              <a:spcBef>
                <a:spcPct val="20000"/>
              </a:spcBef>
              <a:buFont typeface="Arial"/>
              <a:buChar char="•"/>
            </a:pPr>
            <a:r>
              <a:rPr lang="en-US" sz="3600" dirty="0">
                <a:solidFill>
                  <a:prstClr val="black"/>
                </a:solidFill>
                <a:latin typeface="Arial"/>
                <a:cs typeface="+mn-cs"/>
              </a:rPr>
              <a:t>Environmental Requirements</a:t>
            </a:r>
          </a:p>
          <a:p>
            <a:pPr marL="342900" lvl="0" indent="-342900" defTabSz="457200">
              <a:lnSpc>
                <a:spcPct val="100000"/>
              </a:lnSpc>
              <a:spcBef>
                <a:spcPct val="20000"/>
              </a:spcBef>
              <a:buFont typeface="Arial"/>
              <a:buChar char="•"/>
            </a:pPr>
            <a:r>
              <a:rPr lang="en-US" sz="3600" dirty="0">
                <a:solidFill>
                  <a:prstClr val="black"/>
                </a:solidFill>
                <a:latin typeface="Arial"/>
                <a:cs typeface="+mn-cs"/>
              </a:rPr>
              <a:t>Uniform Administrative Requirements</a:t>
            </a:r>
          </a:p>
          <a:p>
            <a:endParaRPr lang="en-US" dirty="0"/>
          </a:p>
        </p:txBody>
      </p:sp>
      <p:pic>
        <p:nvPicPr>
          <p:cNvPr id="5" name="Picture 4">
            <a:extLst>
              <a:ext uri="{FF2B5EF4-FFF2-40B4-BE49-F238E27FC236}">
                <a16:creationId xmlns:a16="http://schemas.microsoft.com/office/drawing/2014/main" id="{35D9E597-6068-4311-BD11-40D72AB8A6B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880600" y="1979543"/>
            <a:ext cx="2108200" cy="2108200"/>
          </a:xfrm>
          <a:prstGeom prst="rect">
            <a:avLst/>
          </a:prstGeom>
        </p:spPr>
      </p:pic>
    </p:spTree>
    <p:extLst>
      <p:ext uri="{BB962C8B-B14F-4D97-AF65-F5344CB8AC3E}">
        <p14:creationId xmlns:p14="http://schemas.microsoft.com/office/powerpoint/2010/main" val="39864844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F6B2A-28FD-4563-947C-EFB37A7C6BD7}"/>
              </a:ext>
            </a:extLst>
          </p:cNvPr>
          <p:cNvSpPr>
            <a:spLocks noGrp="1"/>
          </p:cNvSpPr>
          <p:nvPr>
            <p:ph type="title"/>
          </p:nvPr>
        </p:nvSpPr>
        <p:spPr/>
        <p:txBody>
          <a:bodyPr>
            <a:normAutofit/>
          </a:bodyPr>
          <a:lstStyle/>
          <a:p>
            <a:pPr algn="ctr"/>
            <a:r>
              <a:rPr lang="en-US" sz="4800" dirty="0">
                <a:latin typeface="Arial"/>
                <a:cs typeface="+mj-cs"/>
              </a:rPr>
              <a:t>Disposal</a:t>
            </a:r>
            <a:endParaRPr lang="en-US" sz="3200" dirty="0"/>
          </a:p>
        </p:txBody>
      </p:sp>
      <p:sp>
        <p:nvSpPr>
          <p:cNvPr id="3" name="Content Placeholder 2">
            <a:extLst>
              <a:ext uri="{FF2B5EF4-FFF2-40B4-BE49-F238E27FC236}">
                <a16:creationId xmlns:a16="http://schemas.microsoft.com/office/drawing/2014/main" id="{DF3103F7-5DC8-4A4C-B9DF-78AD51C422C7}"/>
              </a:ext>
            </a:extLst>
          </p:cNvPr>
          <p:cNvSpPr>
            <a:spLocks noGrp="1"/>
          </p:cNvSpPr>
          <p:nvPr>
            <p:ph idx="1"/>
          </p:nvPr>
        </p:nvSpPr>
        <p:spPr/>
        <p:txBody>
          <a:bodyPr>
            <a:normAutofit fontScale="92500" lnSpcReduction="10000"/>
          </a:bodyPr>
          <a:lstStyle/>
          <a:p>
            <a:pPr marL="342900" lvl="0" indent="-342900" defTabSz="457200">
              <a:lnSpc>
                <a:spcPct val="100000"/>
              </a:lnSpc>
              <a:spcBef>
                <a:spcPct val="20000"/>
              </a:spcBef>
              <a:buFont typeface="Arial"/>
              <a:buChar char="•"/>
            </a:pPr>
            <a:r>
              <a:rPr lang="en-US" sz="4000" dirty="0">
                <a:solidFill>
                  <a:prstClr val="black"/>
                </a:solidFill>
                <a:latin typeface="Arial"/>
                <a:cs typeface="+mn-cs"/>
              </a:rPr>
              <a:t>RBDG funds become similar to an “equity” investment in your project.  </a:t>
            </a:r>
          </a:p>
          <a:p>
            <a:pPr marL="342900" lvl="0" indent="-342900" defTabSz="457200">
              <a:lnSpc>
                <a:spcPct val="100000"/>
              </a:lnSpc>
              <a:spcBef>
                <a:spcPct val="20000"/>
              </a:spcBef>
              <a:buFont typeface="Arial"/>
              <a:buChar char="•"/>
            </a:pPr>
            <a:r>
              <a:rPr lang="en-US" sz="4000" dirty="0">
                <a:solidFill>
                  <a:prstClr val="black"/>
                </a:solidFill>
                <a:latin typeface="Arial"/>
                <a:cs typeface="+mn-cs"/>
              </a:rPr>
              <a:t>If the applicant wishes to dispose of the property acquired with RBDG funds, Rural Development will receive a portion of the return </a:t>
            </a:r>
            <a:r>
              <a:rPr lang="en-US" sz="4000" u="sng" dirty="0">
                <a:solidFill>
                  <a:prstClr val="black"/>
                </a:solidFill>
                <a:latin typeface="Arial"/>
                <a:cs typeface="+mn-cs"/>
              </a:rPr>
              <a:t>equal in percentage</a:t>
            </a:r>
            <a:r>
              <a:rPr lang="en-US" sz="4000" dirty="0">
                <a:solidFill>
                  <a:prstClr val="black"/>
                </a:solidFill>
                <a:latin typeface="Arial"/>
                <a:cs typeface="+mn-cs"/>
              </a:rPr>
              <a:t> to the original investment</a:t>
            </a:r>
          </a:p>
          <a:p>
            <a:pPr marL="342900" lvl="0" indent="-342900" defTabSz="457200">
              <a:lnSpc>
                <a:spcPct val="100000"/>
              </a:lnSpc>
              <a:spcBef>
                <a:spcPct val="20000"/>
              </a:spcBef>
              <a:buFont typeface="Arial"/>
              <a:buChar char="•"/>
            </a:pPr>
            <a:r>
              <a:rPr lang="en-US" sz="4000" dirty="0">
                <a:solidFill>
                  <a:prstClr val="black"/>
                </a:solidFill>
                <a:latin typeface="Arial"/>
                <a:cs typeface="+mn-cs"/>
              </a:rPr>
              <a:t>This return to the government may be more or less than the original grant amount. </a:t>
            </a:r>
            <a:endParaRPr lang="en-US" sz="2400" dirty="0"/>
          </a:p>
        </p:txBody>
      </p:sp>
    </p:spTree>
    <p:extLst>
      <p:ext uri="{BB962C8B-B14F-4D97-AF65-F5344CB8AC3E}">
        <p14:creationId xmlns:p14="http://schemas.microsoft.com/office/powerpoint/2010/main" val="19261680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7A64-F25A-47E9-B809-E692BEB420D9}"/>
              </a:ext>
            </a:extLst>
          </p:cNvPr>
          <p:cNvSpPr>
            <a:spLocks noGrp="1"/>
          </p:cNvSpPr>
          <p:nvPr>
            <p:ph type="title"/>
          </p:nvPr>
        </p:nvSpPr>
        <p:spPr/>
        <p:txBody>
          <a:bodyPr>
            <a:normAutofit/>
          </a:bodyPr>
          <a:lstStyle/>
          <a:p>
            <a:pPr algn="ctr"/>
            <a:r>
              <a:rPr lang="en-US" sz="4800" dirty="0">
                <a:latin typeface="Arial"/>
                <a:cs typeface="+mj-cs"/>
              </a:rPr>
              <a:t>Contact</a:t>
            </a:r>
            <a:endParaRPr lang="en-US" sz="3200" dirty="0"/>
          </a:p>
        </p:txBody>
      </p:sp>
      <p:sp>
        <p:nvSpPr>
          <p:cNvPr id="3" name="Content Placeholder 2">
            <a:extLst>
              <a:ext uri="{FF2B5EF4-FFF2-40B4-BE49-F238E27FC236}">
                <a16:creationId xmlns:a16="http://schemas.microsoft.com/office/drawing/2014/main" id="{D38B156C-8951-4477-BE11-E8271ADC8137}"/>
              </a:ext>
            </a:extLst>
          </p:cNvPr>
          <p:cNvSpPr>
            <a:spLocks noGrp="1"/>
          </p:cNvSpPr>
          <p:nvPr>
            <p:ph idx="1"/>
          </p:nvPr>
        </p:nvSpPr>
        <p:spPr/>
        <p:txBody>
          <a:bodyPr/>
          <a:lstStyle/>
          <a:p>
            <a:pPr marL="914400" lvl="2" indent="0">
              <a:buNone/>
            </a:pPr>
            <a:r>
              <a:rPr lang="en-US" sz="2400" b="1" dirty="0"/>
              <a:t>Denise Sundeen </a:t>
            </a:r>
          </a:p>
          <a:p>
            <a:pPr marL="914400" lvl="2" indent="0">
              <a:buNone/>
            </a:pPr>
            <a:r>
              <a:rPr lang="en-US" sz="2400" b="1" dirty="0"/>
              <a:t>Business and Cooperative Program Specialist | North Dakota</a:t>
            </a:r>
          </a:p>
          <a:p>
            <a:pPr marL="914400" lvl="2" indent="0">
              <a:buNone/>
            </a:pPr>
            <a:r>
              <a:rPr lang="en-US" sz="2400" b="1" dirty="0"/>
              <a:t>Rural Development</a:t>
            </a:r>
          </a:p>
          <a:p>
            <a:pPr marL="914400" lvl="2" indent="0">
              <a:buNone/>
            </a:pPr>
            <a:r>
              <a:rPr lang="en-US" sz="2400" b="1" dirty="0"/>
              <a:t>United States Department of Agriculture</a:t>
            </a:r>
          </a:p>
          <a:p>
            <a:pPr marL="914400" lvl="2" indent="0">
              <a:buNone/>
            </a:pPr>
            <a:r>
              <a:rPr lang="en-US" sz="2400" b="1" dirty="0"/>
              <a:t>706 8th Avenue SE Suite 5 | Devils Lake, ND 58301</a:t>
            </a:r>
          </a:p>
          <a:p>
            <a:pPr marL="914400" lvl="2" indent="0">
              <a:buNone/>
            </a:pPr>
            <a:r>
              <a:rPr lang="en-US" sz="2400" b="1" dirty="0"/>
              <a:t>Phone: (701) 662-8634 ext. 141 |  Fax: (855) 289-5184</a:t>
            </a:r>
          </a:p>
          <a:p>
            <a:pPr marL="914400" lvl="2" indent="0">
              <a:buNone/>
            </a:pPr>
            <a:r>
              <a:rPr lang="en-US" sz="2400" b="1" u="sng" dirty="0">
                <a:hlinkClick r:id="rId2"/>
              </a:rPr>
              <a:t>www.rd.usda.gov/nd</a:t>
            </a:r>
            <a:r>
              <a:rPr lang="en-US" sz="2400" b="1" dirty="0"/>
              <a:t>  “Committed to the future of rural communities”</a:t>
            </a:r>
          </a:p>
          <a:p>
            <a:pPr marL="914400" lvl="2" indent="0">
              <a:buNone/>
            </a:pPr>
            <a:r>
              <a:rPr lang="en-US" sz="2400" b="1" dirty="0">
                <a:hlinkClick r:id="rId3"/>
              </a:rPr>
              <a:t>Denise.Sundeen@usda.gov</a:t>
            </a:r>
            <a:r>
              <a:rPr lang="en-US" sz="2400" b="1" dirty="0"/>
              <a:t> </a:t>
            </a:r>
          </a:p>
          <a:p>
            <a:endParaRPr lang="en-US" dirty="0"/>
          </a:p>
        </p:txBody>
      </p:sp>
    </p:spTree>
    <p:extLst>
      <p:ext uri="{BB962C8B-B14F-4D97-AF65-F5344CB8AC3E}">
        <p14:creationId xmlns:p14="http://schemas.microsoft.com/office/powerpoint/2010/main" val="8506710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2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E91A-692B-498D-9649-78FA20C1D956}"/>
              </a:ext>
            </a:extLst>
          </p:cNvPr>
          <p:cNvSpPr>
            <a:spLocks noGrp="1"/>
          </p:cNvSpPr>
          <p:nvPr>
            <p:ph type="title"/>
          </p:nvPr>
        </p:nvSpPr>
        <p:spPr>
          <a:xfrm>
            <a:off x="158262" y="424695"/>
            <a:ext cx="11195538" cy="1325563"/>
          </a:xfrm>
        </p:spPr>
        <p:txBody>
          <a:bodyPr>
            <a:normAutofit/>
          </a:bodyPr>
          <a:lstStyle/>
          <a:p>
            <a:pPr algn="ctr"/>
            <a:r>
              <a:rPr lang="en-US" sz="4800" dirty="0"/>
              <a:t>Grant Award Amounts</a:t>
            </a:r>
          </a:p>
        </p:txBody>
      </p:sp>
      <p:sp>
        <p:nvSpPr>
          <p:cNvPr id="3" name="Content Placeholder 2">
            <a:extLst>
              <a:ext uri="{FF2B5EF4-FFF2-40B4-BE49-F238E27FC236}">
                <a16:creationId xmlns:a16="http://schemas.microsoft.com/office/drawing/2014/main" id="{D57F73E4-862B-46D5-8089-D860119E39BB}"/>
              </a:ext>
            </a:extLst>
          </p:cNvPr>
          <p:cNvSpPr>
            <a:spLocks noGrp="1"/>
          </p:cNvSpPr>
          <p:nvPr>
            <p:ph idx="1"/>
          </p:nvPr>
        </p:nvSpPr>
        <p:spPr/>
        <p:txBody>
          <a:bodyPr vert="horz" lIns="91440" tIns="45720" rIns="91440" bIns="45720" rtlCol="0" anchor="t">
            <a:normAutofit fontScale="92500" lnSpcReduction="20000"/>
          </a:bodyPr>
          <a:lstStyle/>
          <a:p>
            <a:r>
              <a:rPr lang="en-US" sz="2800" dirty="0"/>
              <a:t>Size of Previous Grant Awards</a:t>
            </a:r>
          </a:p>
          <a:p>
            <a:endParaRPr lang="en-US" sz="2800" dirty="0"/>
          </a:p>
          <a:p>
            <a:pPr marL="1828800" lvl="4" indent="0">
              <a:buNone/>
            </a:pPr>
            <a:r>
              <a:rPr lang="en-US" sz="2700" dirty="0"/>
              <a:t>North Dakota State Allocation:</a:t>
            </a:r>
          </a:p>
          <a:p>
            <a:pPr marL="1828800" lvl="4" indent="0">
              <a:buNone/>
            </a:pPr>
            <a:r>
              <a:rPr lang="en-US" sz="2700" dirty="0"/>
              <a:t>FY 2019 	$63,300-$31,100	(4 Awards)</a:t>
            </a:r>
          </a:p>
          <a:p>
            <a:pPr marL="1828800" lvl="4" indent="0">
              <a:buNone/>
            </a:pPr>
            <a:r>
              <a:rPr lang="en-US" sz="2700" dirty="0"/>
              <a:t>FY 2018	$99,859-$22,000	(3 Awards)</a:t>
            </a:r>
          </a:p>
          <a:p>
            <a:pPr marL="1828800" lvl="4" indent="0">
              <a:buNone/>
            </a:pPr>
            <a:endParaRPr lang="en-US" sz="2700" dirty="0"/>
          </a:p>
          <a:p>
            <a:pPr marL="1828800" lvl="4" indent="0">
              <a:buNone/>
            </a:pPr>
            <a:r>
              <a:rPr lang="en-US" sz="2700" dirty="0"/>
              <a:t>North Dakota REAP Zone Set-Aside:</a:t>
            </a:r>
          </a:p>
          <a:p>
            <a:pPr marL="1828800" lvl="4" indent="0">
              <a:buNone/>
            </a:pPr>
            <a:r>
              <a:rPr lang="en-US" sz="2700" dirty="0"/>
              <a:t>FY 2019	$150,000-$27,000	(8 Awards)</a:t>
            </a:r>
          </a:p>
          <a:p>
            <a:pPr marL="1828800" lvl="4" indent="0">
              <a:buNone/>
            </a:pPr>
            <a:r>
              <a:rPr lang="en-US" sz="2700" dirty="0"/>
              <a:t>FY 2018	$108,221-$28,000	(6 Awards)</a:t>
            </a:r>
          </a:p>
          <a:p>
            <a:pPr marL="1828800" lvl="4" indent="0">
              <a:buNone/>
            </a:pPr>
            <a:endParaRPr lang="en-US" sz="2700" dirty="0"/>
          </a:p>
          <a:p>
            <a:pPr marL="1828800" lvl="4" indent="0">
              <a:buNone/>
            </a:pPr>
            <a:r>
              <a:rPr lang="en-US" sz="2700" dirty="0"/>
              <a:t>Native American Set-Aside: 	</a:t>
            </a:r>
          </a:p>
          <a:p>
            <a:pPr marL="1828800" lvl="4" indent="0">
              <a:buNone/>
            </a:pPr>
            <a:r>
              <a:rPr lang="en-US" sz="2700" dirty="0"/>
              <a:t>FY 2019	$0</a:t>
            </a:r>
          </a:p>
          <a:p>
            <a:pPr marL="1828800" lvl="4" indent="0">
              <a:buNone/>
            </a:pPr>
            <a:r>
              <a:rPr lang="en-US" sz="2700" dirty="0"/>
              <a:t>FY 2018	$58,950 (2 Awards)</a:t>
            </a:r>
          </a:p>
          <a:p>
            <a:pPr marL="1828800" lvl="4" indent="0">
              <a:buNone/>
            </a:pPr>
            <a:endParaRPr lang="en-US" sz="2700" dirty="0"/>
          </a:p>
          <a:p>
            <a:pPr marL="1828800" lvl="4" indent="0">
              <a:buNone/>
            </a:pPr>
            <a:endParaRPr lang="en-US" sz="2700" dirty="0"/>
          </a:p>
          <a:p>
            <a:pPr marL="1828800" lvl="4" indent="0">
              <a:buNone/>
            </a:pPr>
            <a:endParaRPr lang="en-US" sz="2700" dirty="0"/>
          </a:p>
        </p:txBody>
      </p:sp>
    </p:spTree>
    <p:extLst>
      <p:ext uri="{BB962C8B-B14F-4D97-AF65-F5344CB8AC3E}">
        <p14:creationId xmlns:p14="http://schemas.microsoft.com/office/powerpoint/2010/main" val="2345037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FFB48-2BE4-4669-A80F-7DA6BB04BF2C}"/>
              </a:ext>
            </a:extLst>
          </p:cNvPr>
          <p:cNvSpPr>
            <a:spLocks noGrp="1"/>
          </p:cNvSpPr>
          <p:nvPr>
            <p:ph type="title"/>
          </p:nvPr>
        </p:nvSpPr>
        <p:spPr/>
        <p:txBody>
          <a:bodyPr>
            <a:normAutofit/>
          </a:bodyPr>
          <a:lstStyle/>
          <a:p>
            <a:pPr algn="ctr"/>
            <a:r>
              <a:rPr lang="en-US" sz="4800" dirty="0">
                <a:latin typeface="Arial"/>
                <a:cs typeface="+mj-cs"/>
              </a:rPr>
              <a:t>Project Examples</a:t>
            </a:r>
            <a:endParaRPr lang="en-US" sz="3200" dirty="0"/>
          </a:p>
        </p:txBody>
      </p:sp>
      <p:sp>
        <p:nvSpPr>
          <p:cNvPr id="3" name="Content Placeholder 2">
            <a:extLst>
              <a:ext uri="{FF2B5EF4-FFF2-40B4-BE49-F238E27FC236}">
                <a16:creationId xmlns:a16="http://schemas.microsoft.com/office/drawing/2014/main" id="{6050BA13-E85F-4417-9658-5DA51D182FB8}"/>
              </a:ext>
            </a:extLst>
          </p:cNvPr>
          <p:cNvSpPr>
            <a:spLocks noGrp="1"/>
          </p:cNvSpPr>
          <p:nvPr>
            <p:ph idx="1"/>
          </p:nvPr>
        </p:nvSpPr>
        <p:spPr/>
        <p:txBody>
          <a:bodyPr>
            <a:normAutofit fontScale="92500" lnSpcReduction="10000"/>
          </a:bodyPr>
          <a:lstStyle/>
          <a:p>
            <a:pPr marL="342900" lvl="0" indent="-342900" defTabSz="457200">
              <a:lnSpc>
                <a:spcPct val="100000"/>
              </a:lnSpc>
              <a:spcBef>
                <a:spcPct val="20000"/>
              </a:spcBef>
              <a:buFont typeface="Arial"/>
              <a:buChar char="•"/>
            </a:pPr>
            <a:r>
              <a:rPr lang="en-US" sz="3200" dirty="0">
                <a:solidFill>
                  <a:prstClr val="black"/>
                </a:solidFill>
                <a:latin typeface="Arial"/>
                <a:cs typeface="+mn-cs"/>
              </a:rPr>
              <a:t>Grant Recipient awarded funds to hire a consultant to complete a feasibility study to see if a hotel was warranted for their area.</a:t>
            </a:r>
          </a:p>
          <a:p>
            <a:pPr marL="342900" lvl="0" indent="-342900" defTabSz="457200">
              <a:lnSpc>
                <a:spcPct val="100000"/>
              </a:lnSpc>
              <a:spcBef>
                <a:spcPct val="20000"/>
              </a:spcBef>
              <a:buFont typeface="Arial"/>
              <a:buChar char="•"/>
            </a:pPr>
            <a:r>
              <a:rPr lang="en-US" sz="3200" dirty="0">
                <a:solidFill>
                  <a:prstClr val="black"/>
                </a:solidFill>
                <a:latin typeface="Arial"/>
                <a:cs typeface="+mn-cs"/>
              </a:rPr>
              <a:t>Grant Recipient awarded funds to create a Revolving Loan Fund </a:t>
            </a:r>
          </a:p>
          <a:p>
            <a:pPr marL="342900" lvl="0" indent="-342900" defTabSz="457200">
              <a:lnSpc>
                <a:spcPct val="100000"/>
              </a:lnSpc>
              <a:spcBef>
                <a:spcPct val="20000"/>
              </a:spcBef>
              <a:buFont typeface="Arial"/>
              <a:buChar char="•"/>
            </a:pPr>
            <a:r>
              <a:rPr lang="en-US" sz="3200" dirty="0">
                <a:solidFill>
                  <a:prstClr val="black"/>
                </a:solidFill>
                <a:latin typeface="Arial"/>
                <a:cs typeface="+mn-cs"/>
              </a:rPr>
              <a:t>Grant Recipient awarded funds to conduct technical assistance training for entrepreneurs</a:t>
            </a:r>
          </a:p>
          <a:p>
            <a:pPr marL="342900" lvl="0" indent="-342900" defTabSz="457200">
              <a:lnSpc>
                <a:spcPct val="100000"/>
              </a:lnSpc>
              <a:spcBef>
                <a:spcPct val="20000"/>
              </a:spcBef>
              <a:buFont typeface="Arial"/>
              <a:buChar char="•"/>
            </a:pPr>
            <a:r>
              <a:rPr lang="en-US" sz="3200" dirty="0">
                <a:solidFill>
                  <a:prstClr val="black"/>
                </a:solidFill>
                <a:latin typeface="Arial"/>
                <a:cs typeface="+mn-cs"/>
              </a:rPr>
              <a:t>Grant Recipient awarded funds to purchase equipment to create a community commercial kitchen which will be leased to individuals at an hourly or daily rate.</a:t>
            </a:r>
          </a:p>
          <a:p>
            <a:endParaRPr lang="en-US" dirty="0"/>
          </a:p>
        </p:txBody>
      </p:sp>
    </p:spTree>
    <p:extLst>
      <p:ext uri="{BB962C8B-B14F-4D97-AF65-F5344CB8AC3E}">
        <p14:creationId xmlns:p14="http://schemas.microsoft.com/office/powerpoint/2010/main" val="716775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32B0B-5502-484D-B484-1FE46E2827E0}"/>
              </a:ext>
            </a:extLst>
          </p:cNvPr>
          <p:cNvSpPr>
            <a:spLocks noGrp="1"/>
          </p:cNvSpPr>
          <p:nvPr>
            <p:ph type="title"/>
          </p:nvPr>
        </p:nvSpPr>
        <p:spPr/>
        <p:txBody>
          <a:bodyPr>
            <a:normAutofit/>
          </a:bodyPr>
          <a:lstStyle/>
          <a:p>
            <a:pPr algn="ctr"/>
            <a:r>
              <a:rPr lang="en-US" sz="4800" dirty="0"/>
              <a:t>Project Examples</a:t>
            </a:r>
          </a:p>
        </p:txBody>
      </p:sp>
      <p:sp>
        <p:nvSpPr>
          <p:cNvPr id="3" name="Content Placeholder 2">
            <a:extLst>
              <a:ext uri="{FF2B5EF4-FFF2-40B4-BE49-F238E27FC236}">
                <a16:creationId xmlns:a16="http://schemas.microsoft.com/office/drawing/2014/main" id="{908BB68C-75C3-4D48-AA09-59AE478044EF}"/>
              </a:ext>
            </a:extLst>
          </p:cNvPr>
          <p:cNvSpPr>
            <a:spLocks noGrp="1"/>
          </p:cNvSpPr>
          <p:nvPr>
            <p:ph idx="1"/>
          </p:nvPr>
        </p:nvSpPr>
        <p:spPr/>
        <p:txBody>
          <a:bodyPr>
            <a:normAutofit fontScale="92500"/>
          </a:bodyPr>
          <a:lstStyle/>
          <a:p>
            <a:pPr marL="342900" lvl="0" indent="-342900" defTabSz="457200">
              <a:lnSpc>
                <a:spcPct val="100000"/>
              </a:lnSpc>
              <a:spcBef>
                <a:spcPct val="20000"/>
              </a:spcBef>
              <a:buFont typeface="Arial"/>
              <a:buChar char="•"/>
            </a:pPr>
            <a:r>
              <a:rPr lang="en-US" sz="3600" dirty="0">
                <a:solidFill>
                  <a:prstClr val="black"/>
                </a:solidFill>
                <a:latin typeface="Arial"/>
                <a:cs typeface="+mn-cs"/>
              </a:rPr>
              <a:t>Grant Recipient awarded funds to rehabilitate a building to lease to a small business</a:t>
            </a:r>
          </a:p>
          <a:p>
            <a:pPr marL="342900" lvl="0" indent="-342900" defTabSz="457200">
              <a:lnSpc>
                <a:spcPct val="100000"/>
              </a:lnSpc>
              <a:spcBef>
                <a:spcPct val="20000"/>
              </a:spcBef>
              <a:buFont typeface="Arial"/>
              <a:buChar char="•"/>
            </a:pPr>
            <a:r>
              <a:rPr lang="en-US" sz="3600" dirty="0">
                <a:solidFill>
                  <a:prstClr val="black"/>
                </a:solidFill>
                <a:latin typeface="Arial"/>
                <a:cs typeface="+mn-cs"/>
              </a:rPr>
              <a:t>Grant Recipient awarded funds to purchase equipment to lease to a local grocery store</a:t>
            </a:r>
          </a:p>
          <a:p>
            <a:pPr marL="342900" lvl="0" indent="-342900" defTabSz="457200">
              <a:lnSpc>
                <a:spcPct val="100000"/>
              </a:lnSpc>
              <a:spcBef>
                <a:spcPct val="20000"/>
              </a:spcBef>
              <a:buFont typeface="Arial"/>
              <a:buChar char="•"/>
            </a:pPr>
            <a:r>
              <a:rPr lang="en-US" sz="3600" dirty="0">
                <a:solidFill>
                  <a:prstClr val="black"/>
                </a:solidFill>
                <a:latin typeface="Arial"/>
                <a:cs typeface="+mn-cs"/>
              </a:rPr>
              <a:t>Grant Recipient awarded funds to purchase equipment and lease to a manufacturer </a:t>
            </a:r>
          </a:p>
          <a:p>
            <a:pPr marL="342900" lvl="0" indent="-342900" defTabSz="457200">
              <a:lnSpc>
                <a:spcPct val="100000"/>
              </a:lnSpc>
              <a:spcBef>
                <a:spcPct val="20000"/>
              </a:spcBef>
              <a:buFont typeface="Arial"/>
              <a:buChar char="•"/>
            </a:pPr>
            <a:r>
              <a:rPr lang="en-US" sz="3600" dirty="0">
                <a:solidFill>
                  <a:prstClr val="black"/>
                </a:solidFill>
                <a:latin typeface="Arial"/>
                <a:cs typeface="+mn-cs"/>
              </a:rPr>
              <a:t>Grant Recipient awarded funds to contract with an entity to conduct BR&amp;E surveys for their county</a:t>
            </a:r>
          </a:p>
          <a:p>
            <a:endParaRPr lang="en-US" dirty="0"/>
          </a:p>
        </p:txBody>
      </p:sp>
    </p:spTree>
    <p:extLst>
      <p:ext uri="{BB962C8B-B14F-4D97-AF65-F5344CB8AC3E}">
        <p14:creationId xmlns:p14="http://schemas.microsoft.com/office/powerpoint/2010/main" val="3819206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EDE31E39F84E42BF617C17EA738B45" ma:contentTypeVersion="14" ma:contentTypeDescription="Create a new document." ma:contentTypeScope="" ma:versionID="65e76efaeba1dc9f36393e8dd5459451">
  <xsd:schema xmlns:xsd="http://www.w3.org/2001/XMLSchema" xmlns:xs="http://www.w3.org/2001/XMLSchema" xmlns:p="http://schemas.microsoft.com/office/2006/metadata/properties" xmlns:ns2="612118ed-5451-49b9-9cb8-daaec1859dce" targetNamespace="http://schemas.microsoft.com/office/2006/metadata/properties" ma:root="true" ma:fieldsID="58109864034e7da6f8bc07853cbfa3ab" ns2:_="">
    <xsd:import namespace="612118ed-5451-49b9-9cb8-daaec1859dc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2118ed-5451-49b9-9cb8-daaec1859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6AE9F8-F163-47D8-9998-15356C8F4D6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612118ed-5451-49b9-9cb8-daaec1859dce"/>
    <ds:schemaRef ds:uri="http://www.w3.org/XML/1998/namespace"/>
    <ds:schemaRef ds:uri="http://purl.org/dc/dcmitype/"/>
  </ds:schemaRefs>
</ds:datastoreItem>
</file>

<file path=customXml/itemProps2.xml><?xml version="1.0" encoding="utf-8"?>
<ds:datastoreItem xmlns:ds="http://schemas.openxmlformats.org/officeDocument/2006/customXml" ds:itemID="{A69E35C2-3AC3-4487-BB11-B0B261C248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2118ed-5451-49b9-9cb8-daaec1859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CC1D59-BE80-4337-B650-5C75E88804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1827</TotalTime>
  <Words>2193</Words>
  <Application>Microsoft Office PowerPoint</Application>
  <PresentationFormat>Widescreen</PresentationFormat>
  <Paragraphs>435</Paragraphs>
  <Slides>67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Calibri</vt:lpstr>
      <vt:lpstr>Times New Roman</vt:lpstr>
      <vt:lpstr>Office Theme</vt:lpstr>
      <vt:lpstr>Rural Development- RBDG Program</vt:lpstr>
      <vt:lpstr>Purpose</vt:lpstr>
      <vt:lpstr>Grant Size</vt:lpstr>
      <vt:lpstr>Available Funds</vt:lpstr>
      <vt:lpstr>Available Funds</vt:lpstr>
      <vt:lpstr>Available Funds</vt:lpstr>
      <vt:lpstr>Grant Award Amounts</vt:lpstr>
      <vt:lpstr>Project Examples</vt:lpstr>
      <vt:lpstr>Project Examples</vt:lpstr>
      <vt:lpstr>Project Examples</vt:lpstr>
      <vt:lpstr>Result of Project</vt:lpstr>
      <vt:lpstr>Eligible Applicants</vt:lpstr>
      <vt:lpstr>PowerPoint Presentation</vt:lpstr>
      <vt:lpstr>Technical Assistance (TA)</vt:lpstr>
      <vt:lpstr>Business Opportunity Projects</vt:lpstr>
      <vt:lpstr>Eligible Enterprise Projects</vt:lpstr>
      <vt:lpstr>Eligible Enterprise Projects</vt:lpstr>
      <vt:lpstr>Eligible Enterprise Projects</vt:lpstr>
      <vt:lpstr>Small and Emerging Business</vt:lpstr>
      <vt:lpstr>Ineligible Use of Funds</vt:lpstr>
      <vt:lpstr>Ineligible Uses</vt:lpstr>
      <vt:lpstr>Ineligible Uses</vt:lpstr>
      <vt:lpstr>Ineligible Uses</vt:lpstr>
      <vt:lpstr>Set Aside Funds</vt:lpstr>
      <vt:lpstr>Pause for Questions</vt:lpstr>
      <vt:lpstr>Scoring</vt:lpstr>
      <vt:lpstr>Scoring-Leveraged Funds</vt:lpstr>
      <vt:lpstr>Scoring – Leveraged Funds</vt:lpstr>
      <vt:lpstr>Scoring-Grant Request Size</vt:lpstr>
      <vt:lpstr>Scoring – Indirect Costs</vt:lpstr>
      <vt:lpstr>Scoring-Population</vt:lpstr>
      <vt:lpstr>Scoring-Unemployment and MHI</vt:lpstr>
      <vt:lpstr>Scoring-Economic Distress</vt:lpstr>
      <vt:lpstr>Scoring-Economic Distress</vt:lpstr>
      <vt:lpstr>Scoring – Businesses Assisted</vt:lpstr>
      <vt:lpstr>Scoring - Jobs</vt:lpstr>
      <vt:lpstr>Scoring - Jobs</vt:lpstr>
      <vt:lpstr>Scoring- Experience</vt:lpstr>
      <vt:lpstr>Scoring- Experience</vt:lpstr>
      <vt:lpstr>Scoring- Administrator Points</vt:lpstr>
      <vt:lpstr>Scoring- Administrator Points</vt:lpstr>
      <vt:lpstr>Scoring- Administrator Points</vt:lpstr>
      <vt:lpstr>Scoring- Administrator Points</vt:lpstr>
      <vt:lpstr>Scoring- Administrator Points</vt:lpstr>
      <vt:lpstr>Scoring- Administrator Points</vt:lpstr>
      <vt:lpstr>Application</vt:lpstr>
      <vt:lpstr>Application</vt:lpstr>
      <vt:lpstr>Application</vt:lpstr>
      <vt:lpstr>Application</vt:lpstr>
      <vt:lpstr>Scope of Work</vt:lpstr>
      <vt:lpstr>Scope of Work</vt:lpstr>
      <vt:lpstr>Awards</vt:lpstr>
      <vt:lpstr>Pause for Questions</vt:lpstr>
      <vt:lpstr>Administration</vt:lpstr>
      <vt:lpstr>Building and Equipment</vt:lpstr>
      <vt:lpstr>Equipment</vt:lpstr>
      <vt:lpstr>Revolving Loan Funds</vt:lpstr>
      <vt:lpstr>Revolving Loan Funds</vt:lpstr>
      <vt:lpstr>Reporting</vt:lpstr>
      <vt:lpstr>After Project </vt:lpstr>
      <vt:lpstr>After Project </vt:lpstr>
      <vt:lpstr>Audits</vt:lpstr>
      <vt:lpstr>Audits</vt:lpstr>
      <vt:lpstr>Other Compliance Requirements </vt:lpstr>
      <vt:lpstr>Disposal</vt:lpstr>
      <vt:lpstr>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Delabrer</dc:creator>
  <cp:lastModifiedBy>Sundeen, Denise - RD, Devils Lake, ND</cp:lastModifiedBy>
  <cp:revision>100</cp:revision>
  <cp:lastPrinted>2019-08-23T20:14:40Z</cp:lastPrinted>
  <dcterms:created xsi:type="dcterms:W3CDTF">2019-02-01T15:35:23Z</dcterms:created>
  <dcterms:modified xsi:type="dcterms:W3CDTF">2020-02-13T20:26:57Z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0x010100F0EDE31E39F84E42BF617C17EA738B45</vt:lpwstr>
  </property>
</Properties>
</file>