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43"/>
  </p:notesMasterIdLst>
  <p:handoutMasterIdLst>
    <p:handoutMasterId r:id="rId44"/>
  </p:handoutMasterIdLst>
  <p:sldIdLst>
    <p:sldId id="259" r:id="rId6"/>
    <p:sldId id="295" r:id="rId7"/>
    <p:sldId id="325" r:id="rId8"/>
    <p:sldId id="333" r:id="rId9"/>
    <p:sldId id="334" r:id="rId10"/>
    <p:sldId id="301" r:id="rId11"/>
    <p:sldId id="299" r:id="rId12"/>
    <p:sldId id="319" r:id="rId13"/>
    <p:sldId id="305" r:id="rId14"/>
    <p:sldId id="321" r:id="rId15"/>
    <p:sldId id="322" r:id="rId16"/>
    <p:sldId id="323" r:id="rId17"/>
    <p:sldId id="324" r:id="rId18"/>
    <p:sldId id="315" r:id="rId19"/>
    <p:sldId id="326" r:id="rId20"/>
    <p:sldId id="327" r:id="rId21"/>
    <p:sldId id="329" r:id="rId22"/>
    <p:sldId id="302" r:id="rId23"/>
    <p:sldId id="320" r:id="rId24"/>
    <p:sldId id="331" r:id="rId25"/>
    <p:sldId id="303" r:id="rId26"/>
    <p:sldId id="265" r:id="rId27"/>
    <p:sldId id="281" r:id="rId28"/>
    <p:sldId id="283" r:id="rId29"/>
    <p:sldId id="310" r:id="rId30"/>
    <p:sldId id="284" r:id="rId31"/>
    <p:sldId id="286" r:id="rId32"/>
    <p:sldId id="278" r:id="rId33"/>
    <p:sldId id="273" r:id="rId34"/>
    <p:sldId id="274" r:id="rId35"/>
    <p:sldId id="314" r:id="rId36"/>
    <p:sldId id="316" r:id="rId37"/>
    <p:sldId id="300" r:id="rId38"/>
    <p:sldId id="287" r:id="rId39"/>
    <p:sldId id="335" r:id="rId40"/>
    <p:sldId id="336" r:id="rId41"/>
    <p:sldId id="294" r:id="rId4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42" autoAdjust="0"/>
  </p:normalViewPr>
  <p:slideViewPr>
    <p:cSldViewPr snapToGrid="0" snapToObjects="1">
      <p:cViewPr>
        <p:scale>
          <a:sx n="85" d="100"/>
          <a:sy n="85" d="100"/>
        </p:scale>
        <p:origin x="-82" y="-2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60" d="100"/>
          <a:sy n="60" d="100"/>
        </p:scale>
        <p:origin x="-253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771F46-8F4E-43B0-97B7-A53601953E52}"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1D59D1A9-298C-42BE-A070-0FCFE6DE7EBF}">
      <dgm:prSet phldrT="[Text]"/>
      <dgm:spPr/>
      <dgm:t>
        <a:bodyPr/>
        <a:lstStyle/>
        <a:p>
          <a:r>
            <a:rPr lang="en-US" dirty="0"/>
            <a:t>Applicant is awarded RBDG Funds (Becomes a Grant Recipient)</a:t>
          </a:r>
        </a:p>
      </dgm:t>
    </dgm:pt>
    <dgm:pt modelId="{F63D477A-A4BA-469B-8BD2-EDAD9B4F1124}" type="parTrans" cxnId="{6DDD032F-6B18-4948-A246-C39DD4476964}">
      <dgm:prSet/>
      <dgm:spPr/>
      <dgm:t>
        <a:bodyPr/>
        <a:lstStyle/>
        <a:p>
          <a:endParaRPr lang="en-US"/>
        </a:p>
      </dgm:t>
    </dgm:pt>
    <dgm:pt modelId="{067F77A7-0154-4DFC-BD99-BBD440CA9711}" type="sibTrans" cxnId="{6DDD032F-6B18-4948-A246-C39DD4476964}">
      <dgm:prSet/>
      <dgm:spPr/>
      <dgm:t>
        <a:bodyPr/>
        <a:lstStyle/>
        <a:p>
          <a:endParaRPr lang="en-US"/>
        </a:p>
      </dgm:t>
    </dgm:pt>
    <dgm:pt modelId="{72CE264B-E887-4BC6-B762-2B28C82E9F53}">
      <dgm:prSet phldrT="[Text]"/>
      <dgm:spPr/>
      <dgm:t>
        <a:bodyPr/>
        <a:lstStyle/>
        <a:p>
          <a:r>
            <a:rPr lang="en-US" dirty="0"/>
            <a:t>Grant Recipient performs reporting duties for USDA</a:t>
          </a:r>
        </a:p>
      </dgm:t>
    </dgm:pt>
    <dgm:pt modelId="{3916CC17-7342-41D9-8295-A6F27AAD0AFD}" type="parTrans" cxnId="{7E3B86C4-305E-47E9-96A4-80333D670F76}">
      <dgm:prSet/>
      <dgm:spPr/>
      <dgm:t>
        <a:bodyPr/>
        <a:lstStyle/>
        <a:p>
          <a:endParaRPr lang="en-US"/>
        </a:p>
      </dgm:t>
    </dgm:pt>
    <dgm:pt modelId="{6D643215-9FCF-40AE-80BD-C2F819FCDAEB}" type="sibTrans" cxnId="{7E3B86C4-305E-47E9-96A4-80333D670F76}">
      <dgm:prSet/>
      <dgm:spPr/>
      <dgm:t>
        <a:bodyPr/>
        <a:lstStyle/>
        <a:p>
          <a:endParaRPr lang="en-US"/>
        </a:p>
      </dgm:t>
    </dgm:pt>
    <dgm:pt modelId="{0612ABBB-1C2D-4E6A-9DF0-A91F6BCC8FB3}">
      <dgm:prSet phldrT="[Text]"/>
      <dgm:spPr>
        <a:solidFill>
          <a:srgbClr val="00B050"/>
        </a:solidFill>
      </dgm:spPr>
      <dgm:t>
        <a:bodyPr/>
        <a:lstStyle/>
        <a:p>
          <a:r>
            <a:rPr lang="en-US" dirty="0"/>
            <a:t>Grant Recipient leases hard assets to a small and emerging business at a fair market rate or the Ultimate Recipient receives the benefit of the technical assistance </a:t>
          </a:r>
        </a:p>
      </dgm:t>
    </dgm:pt>
    <dgm:pt modelId="{18A6E689-1260-4A42-A715-231F39DD6EC5}" type="parTrans" cxnId="{00104A3C-5B65-4F95-BA9E-650295BB9655}">
      <dgm:prSet/>
      <dgm:spPr/>
      <dgm:t>
        <a:bodyPr/>
        <a:lstStyle/>
        <a:p>
          <a:endParaRPr lang="en-US"/>
        </a:p>
      </dgm:t>
    </dgm:pt>
    <dgm:pt modelId="{AFB20C81-5400-4790-9318-699879D9CA57}" type="sibTrans" cxnId="{00104A3C-5B65-4F95-BA9E-650295BB9655}">
      <dgm:prSet/>
      <dgm:spPr/>
      <dgm:t>
        <a:bodyPr/>
        <a:lstStyle/>
        <a:p>
          <a:endParaRPr lang="en-US"/>
        </a:p>
      </dgm:t>
    </dgm:pt>
    <dgm:pt modelId="{29E24EA9-E1DC-4724-BE56-36BD88694915}">
      <dgm:prSet phldrT="[Text]"/>
      <dgm:spPr/>
      <dgm:t>
        <a:bodyPr/>
        <a:lstStyle/>
        <a:p>
          <a:r>
            <a:rPr lang="en-US" dirty="0"/>
            <a:t>Grant Recipient uses lease payments to make repairs or provide replacement in the future</a:t>
          </a:r>
        </a:p>
      </dgm:t>
    </dgm:pt>
    <dgm:pt modelId="{8FD14879-C646-444C-BA19-4A70DFEA55A9}" type="parTrans" cxnId="{34F56FB6-F36E-48FA-AAF6-0EC0050D35F1}">
      <dgm:prSet/>
      <dgm:spPr/>
      <dgm:t>
        <a:bodyPr/>
        <a:lstStyle/>
        <a:p>
          <a:endParaRPr lang="en-US"/>
        </a:p>
      </dgm:t>
    </dgm:pt>
    <dgm:pt modelId="{92F166B5-7449-4547-B009-EB10D6DD1A27}" type="sibTrans" cxnId="{34F56FB6-F36E-48FA-AAF6-0EC0050D35F1}">
      <dgm:prSet/>
      <dgm:spPr/>
      <dgm:t>
        <a:bodyPr/>
        <a:lstStyle/>
        <a:p>
          <a:endParaRPr lang="en-US"/>
        </a:p>
      </dgm:t>
    </dgm:pt>
    <dgm:pt modelId="{B0E47557-9A13-4E6D-856B-3DD8354C020E}">
      <dgm:prSet phldrT="[Text]"/>
      <dgm:spPr/>
      <dgm:t>
        <a:bodyPr/>
        <a:lstStyle/>
        <a:p>
          <a:r>
            <a:rPr lang="en-US" dirty="0"/>
            <a:t>USDA completes on-going compliance reviews for the life of the asset</a:t>
          </a:r>
        </a:p>
      </dgm:t>
    </dgm:pt>
    <dgm:pt modelId="{EFD54AE0-78B8-4214-8798-C9273012F24A}" type="parTrans" cxnId="{6B36B20B-142C-4DCD-907D-D19DE7EBFE77}">
      <dgm:prSet/>
      <dgm:spPr/>
      <dgm:t>
        <a:bodyPr/>
        <a:lstStyle/>
        <a:p>
          <a:endParaRPr lang="en-US"/>
        </a:p>
      </dgm:t>
    </dgm:pt>
    <dgm:pt modelId="{C5BF6024-A746-408F-AF61-0D98DF1F3CAB}" type="sibTrans" cxnId="{6B36B20B-142C-4DCD-907D-D19DE7EBFE77}">
      <dgm:prSet/>
      <dgm:spPr/>
      <dgm:t>
        <a:bodyPr/>
        <a:lstStyle/>
        <a:p>
          <a:endParaRPr lang="en-US"/>
        </a:p>
      </dgm:t>
    </dgm:pt>
    <dgm:pt modelId="{2F49B2D6-6F9D-4981-B874-23334561761F}">
      <dgm:prSet phldrT="[Text]"/>
      <dgm:spPr/>
      <dgm:t>
        <a:bodyPr/>
        <a:lstStyle/>
        <a:p>
          <a:r>
            <a:rPr lang="en-US" dirty="0"/>
            <a:t>USDA must be contacted prior to disposal of assets for a  return of an equitable portion of sale proceeds</a:t>
          </a:r>
        </a:p>
      </dgm:t>
    </dgm:pt>
    <dgm:pt modelId="{581D2D87-265C-492F-98A3-A4EFADDB0E2F}" type="parTrans" cxnId="{260C0A7E-F914-4899-A113-59536B4E2116}">
      <dgm:prSet/>
      <dgm:spPr/>
      <dgm:t>
        <a:bodyPr/>
        <a:lstStyle/>
        <a:p>
          <a:endParaRPr lang="en-US"/>
        </a:p>
      </dgm:t>
    </dgm:pt>
    <dgm:pt modelId="{9A6243C2-18D8-47BD-AFA6-CD77BC08CB3D}" type="sibTrans" cxnId="{260C0A7E-F914-4899-A113-59536B4E2116}">
      <dgm:prSet/>
      <dgm:spPr/>
      <dgm:t>
        <a:bodyPr/>
        <a:lstStyle/>
        <a:p>
          <a:endParaRPr lang="en-US"/>
        </a:p>
      </dgm:t>
    </dgm:pt>
    <dgm:pt modelId="{DA394F8A-0E6F-47DD-97D9-63506B61BBC0}">
      <dgm:prSet phldrT="[Text]"/>
      <dgm:spPr/>
      <dgm:t>
        <a:bodyPr/>
        <a:lstStyle/>
        <a:p>
          <a:r>
            <a:rPr lang="en-US" dirty="0"/>
            <a:t>Grant Recipient performs the Scope of Work for the benefit of a rural business (TA,  Contracts for a Study, Renovation, Equipment Purchase, Creates  RLF)</a:t>
          </a:r>
        </a:p>
      </dgm:t>
    </dgm:pt>
    <dgm:pt modelId="{38500760-C9AE-4894-959D-F888127CD39F}" type="parTrans" cxnId="{F5E3999E-BACB-449F-94E1-B145DB5C6F6B}">
      <dgm:prSet/>
      <dgm:spPr/>
      <dgm:t>
        <a:bodyPr/>
        <a:lstStyle/>
        <a:p>
          <a:endParaRPr lang="en-US"/>
        </a:p>
      </dgm:t>
    </dgm:pt>
    <dgm:pt modelId="{50111D8A-280A-40F6-849B-3789F5C09F10}" type="sibTrans" cxnId="{F5E3999E-BACB-449F-94E1-B145DB5C6F6B}">
      <dgm:prSet/>
      <dgm:spPr/>
      <dgm:t>
        <a:bodyPr/>
        <a:lstStyle/>
        <a:p>
          <a:endParaRPr lang="en-US"/>
        </a:p>
      </dgm:t>
    </dgm:pt>
    <dgm:pt modelId="{07F95706-0639-48B6-B90D-93B9D76E547A}">
      <dgm:prSet phldrT="[Text]"/>
      <dgm:spPr/>
      <dgm:t>
        <a:bodyPr/>
        <a:lstStyle/>
        <a:p>
          <a:r>
            <a:rPr lang="en-US" dirty="0"/>
            <a:t>Grant Recipient is reimbursed for project expenses</a:t>
          </a:r>
        </a:p>
      </dgm:t>
    </dgm:pt>
    <dgm:pt modelId="{50503DD6-FABA-4159-BCC2-14A060DECEB6}" type="parTrans" cxnId="{B83BA380-96D5-4008-AB35-BB1FB8115196}">
      <dgm:prSet/>
      <dgm:spPr/>
      <dgm:t>
        <a:bodyPr/>
        <a:lstStyle/>
        <a:p>
          <a:endParaRPr lang="en-US"/>
        </a:p>
      </dgm:t>
    </dgm:pt>
    <dgm:pt modelId="{CE44B113-B671-466D-B60A-B8FE57F20158}" type="sibTrans" cxnId="{B83BA380-96D5-4008-AB35-BB1FB8115196}">
      <dgm:prSet/>
      <dgm:spPr/>
      <dgm:t>
        <a:bodyPr/>
        <a:lstStyle/>
        <a:p>
          <a:endParaRPr lang="en-US"/>
        </a:p>
      </dgm:t>
    </dgm:pt>
    <dgm:pt modelId="{405C1BCC-9755-4A52-96D4-B565D5E981C0}" type="pres">
      <dgm:prSet presAssocID="{97771F46-8F4E-43B0-97B7-A53601953E52}" presName="Name0" presStyleCnt="0">
        <dgm:presLayoutVars>
          <dgm:dir/>
          <dgm:resizeHandles/>
        </dgm:presLayoutVars>
      </dgm:prSet>
      <dgm:spPr/>
      <dgm:t>
        <a:bodyPr/>
        <a:lstStyle/>
        <a:p>
          <a:endParaRPr lang="en-US"/>
        </a:p>
      </dgm:t>
    </dgm:pt>
    <dgm:pt modelId="{D3D757CE-C78C-4013-95D2-9431B236635C}" type="pres">
      <dgm:prSet presAssocID="{1D59D1A9-298C-42BE-A070-0FCFE6DE7EBF}" presName="compNode" presStyleCnt="0"/>
      <dgm:spPr/>
    </dgm:pt>
    <dgm:pt modelId="{949A8F4C-A493-45E0-8F98-23433973F587}" type="pres">
      <dgm:prSet presAssocID="{1D59D1A9-298C-42BE-A070-0FCFE6DE7EBF}" presName="dummyConnPt" presStyleCnt="0"/>
      <dgm:spPr/>
    </dgm:pt>
    <dgm:pt modelId="{57DAAD30-0E0A-437A-8A3F-061A6D2F24CE}" type="pres">
      <dgm:prSet presAssocID="{1D59D1A9-298C-42BE-A070-0FCFE6DE7EBF}" presName="node" presStyleLbl="node1" presStyleIdx="0" presStyleCnt="8">
        <dgm:presLayoutVars>
          <dgm:bulletEnabled val="1"/>
        </dgm:presLayoutVars>
      </dgm:prSet>
      <dgm:spPr/>
      <dgm:t>
        <a:bodyPr/>
        <a:lstStyle/>
        <a:p>
          <a:endParaRPr lang="en-US"/>
        </a:p>
      </dgm:t>
    </dgm:pt>
    <dgm:pt modelId="{17039934-E7DA-47D6-A9E9-4B4876CF88E8}" type="pres">
      <dgm:prSet presAssocID="{067F77A7-0154-4DFC-BD99-BBD440CA9711}" presName="sibTrans" presStyleLbl="bgSibTrans2D1" presStyleIdx="0" presStyleCnt="7"/>
      <dgm:spPr/>
      <dgm:t>
        <a:bodyPr/>
        <a:lstStyle/>
        <a:p>
          <a:endParaRPr lang="en-US"/>
        </a:p>
      </dgm:t>
    </dgm:pt>
    <dgm:pt modelId="{62DDD903-2D0D-4586-9965-63BAC7E1E6AD}" type="pres">
      <dgm:prSet presAssocID="{DA394F8A-0E6F-47DD-97D9-63506B61BBC0}" presName="compNode" presStyleCnt="0"/>
      <dgm:spPr/>
    </dgm:pt>
    <dgm:pt modelId="{7FB64E7C-D4BA-4450-AA2B-3643F91D3382}" type="pres">
      <dgm:prSet presAssocID="{DA394F8A-0E6F-47DD-97D9-63506B61BBC0}" presName="dummyConnPt" presStyleCnt="0"/>
      <dgm:spPr/>
    </dgm:pt>
    <dgm:pt modelId="{03DF1370-887A-4871-8A3F-F99D440030E5}" type="pres">
      <dgm:prSet presAssocID="{DA394F8A-0E6F-47DD-97D9-63506B61BBC0}" presName="node" presStyleLbl="node1" presStyleIdx="1" presStyleCnt="8">
        <dgm:presLayoutVars>
          <dgm:bulletEnabled val="1"/>
        </dgm:presLayoutVars>
      </dgm:prSet>
      <dgm:spPr/>
      <dgm:t>
        <a:bodyPr/>
        <a:lstStyle/>
        <a:p>
          <a:endParaRPr lang="en-US"/>
        </a:p>
      </dgm:t>
    </dgm:pt>
    <dgm:pt modelId="{EE142438-0EC4-4132-AE75-72EA8D410EC3}" type="pres">
      <dgm:prSet presAssocID="{50111D8A-280A-40F6-849B-3789F5C09F10}" presName="sibTrans" presStyleLbl="bgSibTrans2D1" presStyleIdx="1" presStyleCnt="7"/>
      <dgm:spPr/>
      <dgm:t>
        <a:bodyPr/>
        <a:lstStyle/>
        <a:p>
          <a:endParaRPr lang="en-US"/>
        </a:p>
      </dgm:t>
    </dgm:pt>
    <dgm:pt modelId="{530247A6-4D5C-4E80-B594-538E02453E66}" type="pres">
      <dgm:prSet presAssocID="{07F95706-0639-48B6-B90D-93B9D76E547A}" presName="compNode" presStyleCnt="0"/>
      <dgm:spPr/>
    </dgm:pt>
    <dgm:pt modelId="{AE1FF64F-C367-4CA9-9631-DB875D28802A}" type="pres">
      <dgm:prSet presAssocID="{07F95706-0639-48B6-B90D-93B9D76E547A}" presName="dummyConnPt" presStyleCnt="0"/>
      <dgm:spPr/>
    </dgm:pt>
    <dgm:pt modelId="{F19E7D84-0F2A-4658-88B4-E5A4D8530984}" type="pres">
      <dgm:prSet presAssocID="{07F95706-0639-48B6-B90D-93B9D76E547A}" presName="node" presStyleLbl="node1" presStyleIdx="2" presStyleCnt="8">
        <dgm:presLayoutVars>
          <dgm:bulletEnabled val="1"/>
        </dgm:presLayoutVars>
      </dgm:prSet>
      <dgm:spPr/>
      <dgm:t>
        <a:bodyPr/>
        <a:lstStyle/>
        <a:p>
          <a:endParaRPr lang="en-US"/>
        </a:p>
      </dgm:t>
    </dgm:pt>
    <dgm:pt modelId="{0180B423-0731-4A0F-B4F0-A77926912A86}" type="pres">
      <dgm:prSet presAssocID="{CE44B113-B671-466D-B60A-B8FE57F20158}" presName="sibTrans" presStyleLbl="bgSibTrans2D1" presStyleIdx="2" presStyleCnt="7"/>
      <dgm:spPr/>
      <dgm:t>
        <a:bodyPr/>
        <a:lstStyle/>
        <a:p>
          <a:endParaRPr lang="en-US"/>
        </a:p>
      </dgm:t>
    </dgm:pt>
    <dgm:pt modelId="{A64DD1F9-E39E-4DFB-9849-D246566744D0}" type="pres">
      <dgm:prSet presAssocID="{72CE264B-E887-4BC6-B762-2B28C82E9F53}" presName="compNode" presStyleCnt="0"/>
      <dgm:spPr/>
    </dgm:pt>
    <dgm:pt modelId="{E36602A0-7FAD-447C-8E60-AAFFF5E6951A}" type="pres">
      <dgm:prSet presAssocID="{72CE264B-E887-4BC6-B762-2B28C82E9F53}" presName="dummyConnPt" presStyleCnt="0"/>
      <dgm:spPr/>
    </dgm:pt>
    <dgm:pt modelId="{7A0FFD54-A301-4B40-A5AF-0A4E0B3F2CE8}" type="pres">
      <dgm:prSet presAssocID="{72CE264B-E887-4BC6-B762-2B28C82E9F53}" presName="node" presStyleLbl="node1" presStyleIdx="3" presStyleCnt="8">
        <dgm:presLayoutVars>
          <dgm:bulletEnabled val="1"/>
        </dgm:presLayoutVars>
      </dgm:prSet>
      <dgm:spPr/>
      <dgm:t>
        <a:bodyPr/>
        <a:lstStyle/>
        <a:p>
          <a:endParaRPr lang="en-US"/>
        </a:p>
      </dgm:t>
    </dgm:pt>
    <dgm:pt modelId="{1149741A-0675-48CC-92AF-3A0096015FBE}" type="pres">
      <dgm:prSet presAssocID="{6D643215-9FCF-40AE-80BD-C2F819FCDAEB}" presName="sibTrans" presStyleLbl="bgSibTrans2D1" presStyleIdx="3" presStyleCnt="7"/>
      <dgm:spPr/>
      <dgm:t>
        <a:bodyPr/>
        <a:lstStyle/>
        <a:p>
          <a:endParaRPr lang="en-US"/>
        </a:p>
      </dgm:t>
    </dgm:pt>
    <dgm:pt modelId="{FC5A0A79-064E-4FBF-BEB7-5BFCEE5E20E9}" type="pres">
      <dgm:prSet presAssocID="{0612ABBB-1C2D-4E6A-9DF0-A91F6BCC8FB3}" presName="compNode" presStyleCnt="0"/>
      <dgm:spPr/>
    </dgm:pt>
    <dgm:pt modelId="{E06DD924-225A-482C-814C-C0DD772D6B3E}" type="pres">
      <dgm:prSet presAssocID="{0612ABBB-1C2D-4E6A-9DF0-A91F6BCC8FB3}" presName="dummyConnPt" presStyleCnt="0"/>
      <dgm:spPr/>
    </dgm:pt>
    <dgm:pt modelId="{32BE2F19-ED12-4B62-B973-B836AE50FEC5}" type="pres">
      <dgm:prSet presAssocID="{0612ABBB-1C2D-4E6A-9DF0-A91F6BCC8FB3}" presName="node" presStyleLbl="node1" presStyleIdx="4" presStyleCnt="8">
        <dgm:presLayoutVars>
          <dgm:bulletEnabled val="1"/>
        </dgm:presLayoutVars>
      </dgm:prSet>
      <dgm:spPr/>
      <dgm:t>
        <a:bodyPr/>
        <a:lstStyle/>
        <a:p>
          <a:endParaRPr lang="en-US"/>
        </a:p>
      </dgm:t>
    </dgm:pt>
    <dgm:pt modelId="{11A7FAE8-E214-4AF7-89B2-FE686EEE94B2}" type="pres">
      <dgm:prSet presAssocID="{AFB20C81-5400-4790-9318-699879D9CA57}" presName="sibTrans" presStyleLbl="bgSibTrans2D1" presStyleIdx="4" presStyleCnt="7"/>
      <dgm:spPr/>
      <dgm:t>
        <a:bodyPr/>
        <a:lstStyle/>
        <a:p>
          <a:endParaRPr lang="en-US"/>
        </a:p>
      </dgm:t>
    </dgm:pt>
    <dgm:pt modelId="{3DAEEA44-3473-4F53-88F1-3EAFCE0A296D}" type="pres">
      <dgm:prSet presAssocID="{29E24EA9-E1DC-4724-BE56-36BD88694915}" presName="compNode" presStyleCnt="0"/>
      <dgm:spPr/>
    </dgm:pt>
    <dgm:pt modelId="{BDA3DA0C-8AD5-461F-8FC9-651F080F904F}" type="pres">
      <dgm:prSet presAssocID="{29E24EA9-E1DC-4724-BE56-36BD88694915}" presName="dummyConnPt" presStyleCnt="0"/>
      <dgm:spPr/>
    </dgm:pt>
    <dgm:pt modelId="{47DAAA23-5D6F-49AE-BB75-8CCEC5579CB9}" type="pres">
      <dgm:prSet presAssocID="{29E24EA9-E1DC-4724-BE56-36BD88694915}" presName="node" presStyleLbl="node1" presStyleIdx="5" presStyleCnt="8">
        <dgm:presLayoutVars>
          <dgm:bulletEnabled val="1"/>
        </dgm:presLayoutVars>
      </dgm:prSet>
      <dgm:spPr/>
      <dgm:t>
        <a:bodyPr/>
        <a:lstStyle/>
        <a:p>
          <a:endParaRPr lang="en-US"/>
        </a:p>
      </dgm:t>
    </dgm:pt>
    <dgm:pt modelId="{3CFD18D4-B122-4BAF-969E-D7B26944B514}" type="pres">
      <dgm:prSet presAssocID="{92F166B5-7449-4547-B009-EB10D6DD1A27}" presName="sibTrans" presStyleLbl="bgSibTrans2D1" presStyleIdx="5" presStyleCnt="7"/>
      <dgm:spPr/>
      <dgm:t>
        <a:bodyPr/>
        <a:lstStyle/>
        <a:p>
          <a:endParaRPr lang="en-US"/>
        </a:p>
      </dgm:t>
    </dgm:pt>
    <dgm:pt modelId="{5C5A5BD3-EB04-4D07-BE04-4801446687D6}" type="pres">
      <dgm:prSet presAssocID="{B0E47557-9A13-4E6D-856B-3DD8354C020E}" presName="compNode" presStyleCnt="0"/>
      <dgm:spPr/>
    </dgm:pt>
    <dgm:pt modelId="{01653658-60E2-4C93-AF58-B4CA854C9575}" type="pres">
      <dgm:prSet presAssocID="{B0E47557-9A13-4E6D-856B-3DD8354C020E}" presName="dummyConnPt" presStyleCnt="0"/>
      <dgm:spPr/>
    </dgm:pt>
    <dgm:pt modelId="{6F748929-ACB1-4AD8-A35B-779B64823C2E}" type="pres">
      <dgm:prSet presAssocID="{B0E47557-9A13-4E6D-856B-3DD8354C020E}" presName="node" presStyleLbl="node1" presStyleIdx="6" presStyleCnt="8">
        <dgm:presLayoutVars>
          <dgm:bulletEnabled val="1"/>
        </dgm:presLayoutVars>
      </dgm:prSet>
      <dgm:spPr/>
      <dgm:t>
        <a:bodyPr/>
        <a:lstStyle/>
        <a:p>
          <a:endParaRPr lang="en-US"/>
        </a:p>
      </dgm:t>
    </dgm:pt>
    <dgm:pt modelId="{FF6E9902-C42D-4473-8A00-33A408C739B6}" type="pres">
      <dgm:prSet presAssocID="{C5BF6024-A746-408F-AF61-0D98DF1F3CAB}" presName="sibTrans" presStyleLbl="bgSibTrans2D1" presStyleIdx="6" presStyleCnt="7"/>
      <dgm:spPr/>
      <dgm:t>
        <a:bodyPr/>
        <a:lstStyle/>
        <a:p>
          <a:endParaRPr lang="en-US"/>
        </a:p>
      </dgm:t>
    </dgm:pt>
    <dgm:pt modelId="{A25DDF04-4BED-4F99-8F5B-BF4DE2B75EFE}" type="pres">
      <dgm:prSet presAssocID="{2F49B2D6-6F9D-4981-B874-23334561761F}" presName="compNode" presStyleCnt="0"/>
      <dgm:spPr/>
    </dgm:pt>
    <dgm:pt modelId="{E770DD22-4B88-46E8-B126-94A279CE335D}" type="pres">
      <dgm:prSet presAssocID="{2F49B2D6-6F9D-4981-B874-23334561761F}" presName="dummyConnPt" presStyleCnt="0"/>
      <dgm:spPr/>
    </dgm:pt>
    <dgm:pt modelId="{D5FB05D9-4720-44CD-AFEE-F09B11F1790D}" type="pres">
      <dgm:prSet presAssocID="{2F49B2D6-6F9D-4981-B874-23334561761F}" presName="node" presStyleLbl="node1" presStyleIdx="7" presStyleCnt="8">
        <dgm:presLayoutVars>
          <dgm:bulletEnabled val="1"/>
        </dgm:presLayoutVars>
      </dgm:prSet>
      <dgm:spPr/>
      <dgm:t>
        <a:bodyPr/>
        <a:lstStyle/>
        <a:p>
          <a:endParaRPr lang="en-US"/>
        </a:p>
      </dgm:t>
    </dgm:pt>
  </dgm:ptLst>
  <dgm:cxnLst>
    <dgm:cxn modelId="{802084DF-C89D-4CB3-9E10-2B866F9EEC26}" type="presOf" srcId="{72CE264B-E887-4BC6-B762-2B28C82E9F53}" destId="{7A0FFD54-A301-4B40-A5AF-0A4E0B3F2CE8}" srcOrd="0" destOrd="0" presId="urn:microsoft.com/office/officeart/2005/8/layout/bProcess4"/>
    <dgm:cxn modelId="{D80497D3-5CAB-49F2-8F0E-C4C66376D906}" type="presOf" srcId="{CE44B113-B671-466D-B60A-B8FE57F20158}" destId="{0180B423-0731-4A0F-B4F0-A77926912A86}" srcOrd="0" destOrd="0" presId="urn:microsoft.com/office/officeart/2005/8/layout/bProcess4"/>
    <dgm:cxn modelId="{AC65C92B-880C-479F-9B97-15CB6A90AEBE}" type="presOf" srcId="{0612ABBB-1C2D-4E6A-9DF0-A91F6BCC8FB3}" destId="{32BE2F19-ED12-4B62-B973-B836AE50FEC5}" srcOrd="0" destOrd="0" presId="urn:microsoft.com/office/officeart/2005/8/layout/bProcess4"/>
    <dgm:cxn modelId="{3FC1056B-F3D0-477B-8B84-ADFA4521658E}" type="presOf" srcId="{B0E47557-9A13-4E6D-856B-3DD8354C020E}" destId="{6F748929-ACB1-4AD8-A35B-779B64823C2E}" srcOrd="0" destOrd="0" presId="urn:microsoft.com/office/officeart/2005/8/layout/bProcess4"/>
    <dgm:cxn modelId="{D620FF72-7970-4462-83B5-26888E855D74}" type="presOf" srcId="{92F166B5-7449-4547-B009-EB10D6DD1A27}" destId="{3CFD18D4-B122-4BAF-969E-D7B26944B514}" srcOrd="0" destOrd="0" presId="urn:microsoft.com/office/officeart/2005/8/layout/bProcess4"/>
    <dgm:cxn modelId="{960ADD68-F5DF-44D0-8248-D76109F448AE}" type="presOf" srcId="{C5BF6024-A746-408F-AF61-0D98DF1F3CAB}" destId="{FF6E9902-C42D-4473-8A00-33A408C739B6}" srcOrd="0" destOrd="0" presId="urn:microsoft.com/office/officeart/2005/8/layout/bProcess4"/>
    <dgm:cxn modelId="{180338BD-40F5-4165-BEA4-6D83F71F162F}" type="presOf" srcId="{DA394F8A-0E6F-47DD-97D9-63506B61BBC0}" destId="{03DF1370-887A-4871-8A3F-F99D440030E5}" srcOrd="0" destOrd="0" presId="urn:microsoft.com/office/officeart/2005/8/layout/bProcess4"/>
    <dgm:cxn modelId="{B83BA380-96D5-4008-AB35-BB1FB8115196}" srcId="{97771F46-8F4E-43B0-97B7-A53601953E52}" destId="{07F95706-0639-48B6-B90D-93B9D76E547A}" srcOrd="2" destOrd="0" parTransId="{50503DD6-FABA-4159-BCC2-14A060DECEB6}" sibTransId="{CE44B113-B671-466D-B60A-B8FE57F20158}"/>
    <dgm:cxn modelId="{7E3B86C4-305E-47E9-96A4-80333D670F76}" srcId="{97771F46-8F4E-43B0-97B7-A53601953E52}" destId="{72CE264B-E887-4BC6-B762-2B28C82E9F53}" srcOrd="3" destOrd="0" parTransId="{3916CC17-7342-41D9-8295-A6F27AAD0AFD}" sibTransId="{6D643215-9FCF-40AE-80BD-C2F819FCDAEB}"/>
    <dgm:cxn modelId="{00104A3C-5B65-4F95-BA9E-650295BB9655}" srcId="{97771F46-8F4E-43B0-97B7-A53601953E52}" destId="{0612ABBB-1C2D-4E6A-9DF0-A91F6BCC8FB3}" srcOrd="4" destOrd="0" parTransId="{18A6E689-1260-4A42-A715-231F39DD6EC5}" sibTransId="{AFB20C81-5400-4790-9318-699879D9CA57}"/>
    <dgm:cxn modelId="{61420985-090D-4B2F-B5B5-4DEB6BC5D90C}" type="presOf" srcId="{50111D8A-280A-40F6-849B-3789F5C09F10}" destId="{EE142438-0EC4-4132-AE75-72EA8D410EC3}" srcOrd="0" destOrd="0" presId="urn:microsoft.com/office/officeart/2005/8/layout/bProcess4"/>
    <dgm:cxn modelId="{260C0A7E-F914-4899-A113-59536B4E2116}" srcId="{97771F46-8F4E-43B0-97B7-A53601953E52}" destId="{2F49B2D6-6F9D-4981-B874-23334561761F}" srcOrd="7" destOrd="0" parTransId="{581D2D87-265C-492F-98A3-A4EFADDB0E2F}" sibTransId="{9A6243C2-18D8-47BD-AFA6-CD77BC08CB3D}"/>
    <dgm:cxn modelId="{70C6920C-1868-4A1C-920D-32F668EAFD92}" type="presOf" srcId="{067F77A7-0154-4DFC-BD99-BBD440CA9711}" destId="{17039934-E7DA-47D6-A9E9-4B4876CF88E8}" srcOrd="0" destOrd="0" presId="urn:microsoft.com/office/officeart/2005/8/layout/bProcess4"/>
    <dgm:cxn modelId="{E172D7BD-BFC1-486F-869F-5D2BFF84B8F1}" type="presOf" srcId="{07F95706-0639-48B6-B90D-93B9D76E547A}" destId="{F19E7D84-0F2A-4658-88B4-E5A4D8530984}" srcOrd="0" destOrd="0" presId="urn:microsoft.com/office/officeart/2005/8/layout/bProcess4"/>
    <dgm:cxn modelId="{1AF3E825-9A75-479D-AC2F-99A82299B765}" type="presOf" srcId="{6D643215-9FCF-40AE-80BD-C2F819FCDAEB}" destId="{1149741A-0675-48CC-92AF-3A0096015FBE}" srcOrd="0" destOrd="0" presId="urn:microsoft.com/office/officeart/2005/8/layout/bProcess4"/>
    <dgm:cxn modelId="{F5E3999E-BACB-449F-94E1-B145DB5C6F6B}" srcId="{97771F46-8F4E-43B0-97B7-A53601953E52}" destId="{DA394F8A-0E6F-47DD-97D9-63506B61BBC0}" srcOrd="1" destOrd="0" parTransId="{38500760-C9AE-4894-959D-F888127CD39F}" sibTransId="{50111D8A-280A-40F6-849B-3789F5C09F10}"/>
    <dgm:cxn modelId="{34F56FB6-F36E-48FA-AAF6-0EC0050D35F1}" srcId="{97771F46-8F4E-43B0-97B7-A53601953E52}" destId="{29E24EA9-E1DC-4724-BE56-36BD88694915}" srcOrd="5" destOrd="0" parTransId="{8FD14879-C646-444C-BA19-4A70DFEA55A9}" sibTransId="{92F166B5-7449-4547-B009-EB10D6DD1A27}"/>
    <dgm:cxn modelId="{6B36B20B-142C-4DCD-907D-D19DE7EBFE77}" srcId="{97771F46-8F4E-43B0-97B7-A53601953E52}" destId="{B0E47557-9A13-4E6D-856B-3DD8354C020E}" srcOrd="6" destOrd="0" parTransId="{EFD54AE0-78B8-4214-8798-C9273012F24A}" sibTransId="{C5BF6024-A746-408F-AF61-0D98DF1F3CAB}"/>
    <dgm:cxn modelId="{F04C7B3F-C5EF-4E9D-BCC1-A25FC0959A7C}" type="presOf" srcId="{2F49B2D6-6F9D-4981-B874-23334561761F}" destId="{D5FB05D9-4720-44CD-AFEE-F09B11F1790D}" srcOrd="0" destOrd="0" presId="urn:microsoft.com/office/officeart/2005/8/layout/bProcess4"/>
    <dgm:cxn modelId="{FB7BE5CB-C6C5-4455-8C7D-0A9AB3104FFF}" type="presOf" srcId="{AFB20C81-5400-4790-9318-699879D9CA57}" destId="{11A7FAE8-E214-4AF7-89B2-FE686EEE94B2}" srcOrd="0" destOrd="0" presId="urn:microsoft.com/office/officeart/2005/8/layout/bProcess4"/>
    <dgm:cxn modelId="{FBC94D2F-D691-4AB6-84FB-E1029D0647A4}" type="presOf" srcId="{97771F46-8F4E-43B0-97B7-A53601953E52}" destId="{405C1BCC-9755-4A52-96D4-B565D5E981C0}" srcOrd="0" destOrd="0" presId="urn:microsoft.com/office/officeart/2005/8/layout/bProcess4"/>
    <dgm:cxn modelId="{6DDD032F-6B18-4948-A246-C39DD4476964}" srcId="{97771F46-8F4E-43B0-97B7-A53601953E52}" destId="{1D59D1A9-298C-42BE-A070-0FCFE6DE7EBF}" srcOrd="0" destOrd="0" parTransId="{F63D477A-A4BA-469B-8BD2-EDAD9B4F1124}" sibTransId="{067F77A7-0154-4DFC-BD99-BBD440CA9711}"/>
    <dgm:cxn modelId="{F0BDAB12-2C1D-44A0-A8F5-15B851757448}" type="presOf" srcId="{1D59D1A9-298C-42BE-A070-0FCFE6DE7EBF}" destId="{57DAAD30-0E0A-437A-8A3F-061A6D2F24CE}" srcOrd="0" destOrd="0" presId="urn:microsoft.com/office/officeart/2005/8/layout/bProcess4"/>
    <dgm:cxn modelId="{E8988E00-C6C7-4B03-8B87-09E87CEBCA61}" type="presOf" srcId="{29E24EA9-E1DC-4724-BE56-36BD88694915}" destId="{47DAAA23-5D6F-49AE-BB75-8CCEC5579CB9}" srcOrd="0" destOrd="0" presId="urn:microsoft.com/office/officeart/2005/8/layout/bProcess4"/>
    <dgm:cxn modelId="{9DA71C3F-375A-4DF0-BF36-53EE0561B083}" type="presParOf" srcId="{405C1BCC-9755-4A52-96D4-B565D5E981C0}" destId="{D3D757CE-C78C-4013-95D2-9431B236635C}" srcOrd="0" destOrd="0" presId="urn:microsoft.com/office/officeart/2005/8/layout/bProcess4"/>
    <dgm:cxn modelId="{01170A03-B321-48AC-9D8D-895311C8DA03}" type="presParOf" srcId="{D3D757CE-C78C-4013-95D2-9431B236635C}" destId="{949A8F4C-A493-45E0-8F98-23433973F587}" srcOrd="0" destOrd="0" presId="urn:microsoft.com/office/officeart/2005/8/layout/bProcess4"/>
    <dgm:cxn modelId="{65D23694-5A09-427D-9764-88D559822D3B}" type="presParOf" srcId="{D3D757CE-C78C-4013-95D2-9431B236635C}" destId="{57DAAD30-0E0A-437A-8A3F-061A6D2F24CE}" srcOrd="1" destOrd="0" presId="urn:microsoft.com/office/officeart/2005/8/layout/bProcess4"/>
    <dgm:cxn modelId="{B016C3B4-B687-43BD-BE0D-CC3D45D202DC}" type="presParOf" srcId="{405C1BCC-9755-4A52-96D4-B565D5E981C0}" destId="{17039934-E7DA-47D6-A9E9-4B4876CF88E8}" srcOrd="1" destOrd="0" presId="urn:microsoft.com/office/officeart/2005/8/layout/bProcess4"/>
    <dgm:cxn modelId="{3917B925-C933-47A1-9CE5-CE2B35E0AC62}" type="presParOf" srcId="{405C1BCC-9755-4A52-96D4-B565D5E981C0}" destId="{62DDD903-2D0D-4586-9965-63BAC7E1E6AD}" srcOrd="2" destOrd="0" presId="urn:microsoft.com/office/officeart/2005/8/layout/bProcess4"/>
    <dgm:cxn modelId="{255F7383-FBD0-4B09-B36C-A8AA2629B593}" type="presParOf" srcId="{62DDD903-2D0D-4586-9965-63BAC7E1E6AD}" destId="{7FB64E7C-D4BA-4450-AA2B-3643F91D3382}" srcOrd="0" destOrd="0" presId="urn:microsoft.com/office/officeart/2005/8/layout/bProcess4"/>
    <dgm:cxn modelId="{1131C052-EF6C-456B-A6AD-F9411579348F}" type="presParOf" srcId="{62DDD903-2D0D-4586-9965-63BAC7E1E6AD}" destId="{03DF1370-887A-4871-8A3F-F99D440030E5}" srcOrd="1" destOrd="0" presId="urn:microsoft.com/office/officeart/2005/8/layout/bProcess4"/>
    <dgm:cxn modelId="{B85647C3-E7F6-4946-99A2-4948C6521A78}" type="presParOf" srcId="{405C1BCC-9755-4A52-96D4-B565D5E981C0}" destId="{EE142438-0EC4-4132-AE75-72EA8D410EC3}" srcOrd="3" destOrd="0" presId="urn:microsoft.com/office/officeart/2005/8/layout/bProcess4"/>
    <dgm:cxn modelId="{188EF8DB-6F49-4CA3-90F0-CE8ECEADA1D0}" type="presParOf" srcId="{405C1BCC-9755-4A52-96D4-B565D5E981C0}" destId="{530247A6-4D5C-4E80-B594-538E02453E66}" srcOrd="4" destOrd="0" presId="urn:microsoft.com/office/officeart/2005/8/layout/bProcess4"/>
    <dgm:cxn modelId="{B5F4FE39-0180-44DF-8CEA-421906916AA1}" type="presParOf" srcId="{530247A6-4D5C-4E80-B594-538E02453E66}" destId="{AE1FF64F-C367-4CA9-9631-DB875D28802A}" srcOrd="0" destOrd="0" presId="urn:microsoft.com/office/officeart/2005/8/layout/bProcess4"/>
    <dgm:cxn modelId="{0DE2E696-9E3E-4687-A2BA-C5167E52E0E5}" type="presParOf" srcId="{530247A6-4D5C-4E80-B594-538E02453E66}" destId="{F19E7D84-0F2A-4658-88B4-E5A4D8530984}" srcOrd="1" destOrd="0" presId="urn:microsoft.com/office/officeart/2005/8/layout/bProcess4"/>
    <dgm:cxn modelId="{F1EFDABA-AC96-44C8-9632-7A8C560F48C9}" type="presParOf" srcId="{405C1BCC-9755-4A52-96D4-B565D5E981C0}" destId="{0180B423-0731-4A0F-B4F0-A77926912A86}" srcOrd="5" destOrd="0" presId="urn:microsoft.com/office/officeart/2005/8/layout/bProcess4"/>
    <dgm:cxn modelId="{71DB200E-1BBE-4BFE-BED5-F7B84E6608FB}" type="presParOf" srcId="{405C1BCC-9755-4A52-96D4-B565D5E981C0}" destId="{A64DD1F9-E39E-4DFB-9849-D246566744D0}" srcOrd="6" destOrd="0" presId="urn:microsoft.com/office/officeart/2005/8/layout/bProcess4"/>
    <dgm:cxn modelId="{3BB5386D-F100-4E90-BD36-BB39690203A5}" type="presParOf" srcId="{A64DD1F9-E39E-4DFB-9849-D246566744D0}" destId="{E36602A0-7FAD-447C-8E60-AAFFF5E6951A}" srcOrd="0" destOrd="0" presId="urn:microsoft.com/office/officeart/2005/8/layout/bProcess4"/>
    <dgm:cxn modelId="{53ABE887-4090-43E1-B13F-F4AE1125CB9A}" type="presParOf" srcId="{A64DD1F9-E39E-4DFB-9849-D246566744D0}" destId="{7A0FFD54-A301-4B40-A5AF-0A4E0B3F2CE8}" srcOrd="1" destOrd="0" presId="urn:microsoft.com/office/officeart/2005/8/layout/bProcess4"/>
    <dgm:cxn modelId="{FF0FEE84-F7E0-475B-86A6-1B02C2D94CEB}" type="presParOf" srcId="{405C1BCC-9755-4A52-96D4-B565D5E981C0}" destId="{1149741A-0675-48CC-92AF-3A0096015FBE}" srcOrd="7" destOrd="0" presId="urn:microsoft.com/office/officeart/2005/8/layout/bProcess4"/>
    <dgm:cxn modelId="{0CECA1E8-8E25-48E5-A682-CA19DBF23EA1}" type="presParOf" srcId="{405C1BCC-9755-4A52-96D4-B565D5E981C0}" destId="{FC5A0A79-064E-4FBF-BEB7-5BFCEE5E20E9}" srcOrd="8" destOrd="0" presId="urn:microsoft.com/office/officeart/2005/8/layout/bProcess4"/>
    <dgm:cxn modelId="{7F1A4875-4C83-4275-9237-323708DFA735}" type="presParOf" srcId="{FC5A0A79-064E-4FBF-BEB7-5BFCEE5E20E9}" destId="{E06DD924-225A-482C-814C-C0DD772D6B3E}" srcOrd="0" destOrd="0" presId="urn:microsoft.com/office/officeart/2005/8/layout/bProcess4"/>
    <dgm:cxn modelId="{7D1BC06D-5CB3-4998-B61A-00EC1E7579D7}" type="presParOf" srcId="{FC5A0A79-064E-4FBF-BEB7-5BFCEE5E20E9}" destId="{32BE2F19-ED12-4B62-B973-B836AE50FEC5}" srcOrd="1" destOrd="0" presId="urn:microsoft.com/office/officeart/2005/8/layout/bProcess4"/>
    <dgm:cxn modelId="{BF61A6FE-C91B-4AF0-ACC5-47FEC3B277CC}" type="presParOf" srcId="{405C1BCC-9755-4A52-96D4-B565D5E981C0}" destId="{11A7FAE8-E214-4AF7-89B2-FE686EEE94B2}" srcOrd="9" destOrd="0" presId="urn:microsoft.com/office/officeart/2005/8/layout/bProcess4"/>
    <dgm:cxn modelId="{919D8BAF-913E-42DA-A58B-3656956581D9}" type="presParOf" srcId="{405C1BCC-9755-4A52-96D4-B565D5E981C0}" destId="{3DAEEA44-3473-4F53-88F1-3EAFCE0A296D}" srcOrd="10" destOrd="0" presId="urn:microsoft.com/office/officeart/2005/8/layout/bProcess4"/>
    <dgm:cxn modelId="{64DD9E38-68CC-44B1-A666-B545422E860F}" type="presParOf" srcId="{3DAEEA44-3473-4F53-88F1-3EAFCE0A296D}" destId="{BDA3DA0C-8AD5-461F-8FC9-651F080F904F}" srcOrd="0" destOrd="0" presId="urn:microsoft.com/office/officeart/2005/8/layout/bProcess4"/>
    <dgm:cxn modelId="{58D15E83-1D85-4F42-B47E-E87408016FF0}" type="presParOf" srcId="{3DAEEA44-3473-4F53-88F1-3EAFCE0A296D}" destId="{47DAAA23-5D6F-49AE-BB75-8CCEC5579CB9}" srcOrd="1" destOrd="0" presId="urn:microsoft.com/office/officeart/2005/8/layout/bProcess4"/>
    <dgm:cxn modelId="{4D0BBFEE-4E51-4879-8924-803C1E251D33}" type="presParOf" srcId="{405C1BCC-9755-4A52-96D4-B565D5E981C0}" destId="{3CFD18D4-B122-4BAF-969E-D7B26944B514}" srcOrd="11" destOrd="0" presId="urn:microsoft.com/office/officeart/2005/8/layout/bProcess4"/>
    <dgm:cxn modelId="{77F77987-F903-4043-B147-9D09C9CD5D07}" type="presParOf" srcId="{405C1BCC-9755-4A52-96D4-B565D5E981C0}" destId="{5C5A5BD3-EB04-4D07-BE04-4801446687D6}" srcOrd="12" destOrd="0" presId="urn:microsoft.com/office/officeart/2005/8/layout/bProcess4"/>
    <dgm:cxn modelId="{84976AB1-1C2F-42D3-A939-2EB534E3E2F6}" type="presParOf" srcId="{5C5A5BD3-EB04-4D07-BE04-4801446687D6}" destId="{01653658-60E2-4C93-AF58-B4CA854C9575}" srcOrd="0" destOrd="0" presId="urn:microsoft.com/office/officeart/2005/8/layout/bProcess4"/>
    <dgm:cxn modelId="{1291B2DF-9A2A-4A26-B648-29B588F75C51}" type="presParOf" srcId="{5C5A5BD3-EB04-4D07-BE04-4801446687D6}" destId="{6F748929-ACB1-4AD8-A35B-779B64823C2E}" srcOrd="1" destOrd="0" presId="urn:microsoft.com/office/officeart/2005/8/layout/bProcess4"/>
    <dgm:cxn modelId="{BFE20D83-6C53-41CF-828A-7562F7E00A10}" type="presParOf" srcId="{405C1BCC-9755-4A52-96D4-B565D5E981C0}" destId="{FF6E9902-C42D-4473-8A00-33A408C739B6}" srcOrd="13" destOrd="0" presId="urn:microsoft.com/office/officeart/2005/8/layout/bProcess4"/>
    <dgm:cxn modelId="{2EBAF6F1-060F-4906-A617-59B54F32B01C}" type="presParOf" srcId="{405C1BCC-9755-4A52-96D4-B565D5E981C0}" destId="{A25DDF04-4BED-4F99-8F5B-BF4DE2B75EFE}" srcOrd="14" destOrd="0" presId="urn:microsoft.com/office/officeart/2005/8/layout/bProcess4"/>
    <dgm:cxn modelId="{4E55EE81-9795-4DC5-B985-BC7CA1BA5764}" type="presParOf" srcId="{A25DDF04-4BED-4F99-8F5B-BF4DE2B75EFE}" destId="{E770DD22-4B88-46E8-B126-94A279CE335D}" srcOrd="0" destOrd="0" presId="urn:microsoft.com/office/officeart/2005/8/layout/bProcess4"/>
    <dgm:cxn modelId="{F4C7F770-2411-4D8A-A9BD-11BCB4DA834B}" type="presParOf" srcId="{A25DDF04-4BED-4F99-8F5B-BF4DE2B75EFE}" destId="{D5FB05D9-4720-44CD-AFEE-F09B11F1790D}"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039934-E7DA-47D6-A9E9-4B4876CF88E8}">
      <dsp:nvSpPr>
        <dsp:cNvPr id="0" name=""/>
        <dsp:cNvSpPr/>
      </dsp:nvSpPr>
      <dsp:spPr>
        <a:xfrm rot="5400000">
          <a:off x="-396085" y="2017748"/>
          <a:ext cx="1748306"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DAAD30-0E0A-437A-8A3F-061A6D2F24CE}">
      <dsp:nvSpPr>
        <dsp:cNvPr id="0" name=""/>
        <dsp:cNvSpPr/>
      </dsp:nvSpPr>
      <dsp:spPr>
        <a:xfrm>
          <a:off x="4319" y="899351"/>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Applicant is awarded RBDG Funds (Becomes a Grant Recipient)</a:t>
          </a:r>
        </a:p>
      </dsp:txBody>
      <dsp:txXfrm>
        <a:off x="45514" y="940546"/>
        <a:ext cx="2261786" cy="1324116"/>
      </dsp:txXfrm>
    </dsp:sp>
    <dsp:sp modelId="{EE142438-0EC4-4132-AE75-72EA8D410EC3}">
      <dsp:nvSpPr>
        <dsp:cNvPr id="0" name=""/>
        <dsp:cNvSpPr/>
      </dsp:nvSpPr>
      <dsp:spPr>
        <a:xfrm rot="5400000">
          <a:off x="-396085" y="3775881"/>
          <a:ext cx="1748306"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DF1370-887A-4871-8A3F-F99D440030E5}">
      <dsp:nvSpPr>
        <dsp:cNvPr id="0" name=""/>
        <dsp:cNvSpPr/>
      </dsp:nvSpPr>
      <dsp:spPr>
        <a:xfrm>
          <a:off x="4319" y="2657484"/>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Grant Recipient performs the Scope of Work for the benefit of a rural business (TA,  Contracts for a Study, Renovation, Equipment Purchase, Creates  RLF)</a:t>
          </a:r>
        </a:p>
      </dsp:txBody>
      <dsp:txXfrm>
        <a:off x="45514" y="2698679"/>
        <a:ext cx="2261786" cy="1324116"/>
      </dsp:txXfrm>
    </dsp:sp>
    <dsp:sp modelId="{0180B423-0731-4A0F-B4F0-A77926912A86}">
      <dsp:nvSpPr>
        <dsp:cNvPr id="0" name=""/>
        <dsp:cNvSpPr/>
      </dsp:nvSpPr>
      <dsp:spPr>
        <a:xfrm>
          <a:off x="482980" y="4654947"/>
          <a:ext cx="3107929"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9E7D84-0F2A-4658-88B4-E5A4D8530984}">
      <dsp:nvSpPr>
        <dsp:cNvPr id="0" name=""/>
        <dsp:cNvSpPr/>
      </dsp:nvSpPr>
      <dsp:spPr>
        <a:xfrm>
          <a:off x="4319" y="4415617"/>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Grant Recipient is reimbursed for project expenses</a:t>
          </a:r>
        </a:p>
      </dsp:txBody>
      <dsp:txXfrm>
        <a:off x="45514" y="4456812"/>
        <a:ext cx="2261786" cy="1324116"/>
      </dsp:txXfrm>
    </dsp:sp>
    <dsp:sp modelId="{1149741A-0675-48CC-92AF-3A0096015FBE}">
      <dsp:nvSpPr>
        <dsp:cNvPr id="0" name=""/>
        <dsp:cNvSpPr/>
      </dsp:nvSpPr>
      <dsp:spPr>
        <a:xfrm rot="16200000">
          <a:off x="2721669" y="3775881"/>
          <a:ext cx="1748306"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0FFD54-A301-4B40-A5AF-0A4E0B3F2CE8}">
      <dsp:nvSpPr>
        <dsp:cNvPr id="0" name=""/>
        <dsp:cNvSpPr/>
      </dsp:nvSpPr>
      <dsp:spPr>
        <a:xfrm>
          <a:off x="3122074" y="4415617"/>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Grant Recipient performs reporting duties for USDA</a:t>
          </a:r>
        </a:p>
      </dsp:txBody>
      <dsp:txXfrm>
        <a:off x="3163269" y="4456812"/>
        <a:ext cx="2261786" cy="1324116"/>
      </dsp:txXfrm>
    </dsp:sp>
    <dsp:sp modelId="{11A7FAE8-E214-4AF7-89B2-FE686EEE94B2}">
      <dsp:nvSpPr>
        <dsp:cNvPr id="0" name=""/>
        <dsp:cNvSpPr/>
      </dsp:nvSpPr>
      <dsp:spPr>
        <a:xfrm rot="16200000">
          <a:off x="2721669" y="2017748"/>
          <a:ext cx="1748306"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BE2F19-ED12-4B62-B973-B836AE50FEC5}">
      <dsp:nvSpPr>
        <dsp:cNvPr id="0" name=""/>
        <dsp:cNvSpPr/>
      </dsp:nvSpPr>
      <dsp:spPr>
        <a:xfrm>
          <a:off x="3122074" y="2657484"/>
          <a:ext cx="2344176" cy="140650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Grant Recipient leases hard assets to a small and emerging business at a fair market rate or the Ultimate Recipient receives the benefit of the technical assistance </a:t>
          </a:r>
        </a:p>
      </dsp:txBody>
      <dsp:txXfrm>
        <a:off x="3163269" y="2698679"/>
        <a:ext cx="2261786" cy="1324116"/>
      </dsp:txXfrm>
    </dsp:sp>
    <dsp:sp modelId="{3CFD18D4-B122-4BAF-969E-D7B26944B514}">
      <dsp:nvSpPr>
        <dsp:cNvPr id="0" name=""/>
        <dsp:cNvSpPr/>
      </dsp:nvSpPr>
      <dsp:spPr>
        <a:xfrm>
          <a:off x="3600736" y="1138682"/>
          <a:ext cx="3107929"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DAAA23-5D6F-49AE-BB75-8CCEC5579CB9}">
      <dsp:nvSpPr>
        <dsp:cNvPr id="0" name=""/>
        <dsp:cNvSpPr/>
      </dsp:nvSpPr>
      <dsp:spPr>
        <a:xfrm>
          <a:off x="3122074" y="899351"/>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Grant Recipient uses lease payments to make repairs or provide replacement in the future</a:t>
          </a:r>
        </a:p>
      </dsp:txBody>
      <dsp:txXfrm>
        <a:off x="3163269" y="940546"/>
        <a:ext cx="2261786" cy="1324116"/>
      </dsp:txXfrm>
    </dsp:sp>
    <dsp:sp modelId="{FF6E9902-C42D-4473-8A00-33A408C739B6}">
      <dsp:nvSpPr>
        <dsp:cNvPr id="0" name=""/>
        <dsp:cNvSpPr/>
      </dsp:nvSpPr>
      <dsp:spPr>
        <a:xfrm rot="5400000">
          <a:off x="5839425" y="2017748"/>
          <a:ext cx="1748306" cy="21097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748929-ACB1-4AD8-A35B-779B64823C2E}">
      <dsp:nvSpPr>
        <dsp:cNvPr id="0" name=""/>
        <dsp:cNvSpPr/>
      </dsp:nvSpPr>
      <dsp:spPr>
        <a:xfrm>
          <a:off x="6239829" y="899351"/>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USDA completes on-going compliance reviews for the life of the asset</a:t>
          </a:r>
        </a:p>
      </dsp:txBody>
      <dsp:txXfrm>
        <a:off x="6281024" y="940546"/>
        <a:ext cx="2261786" cy="1324116"/>
      </dsp:txXfrm>
    </dsp:sp>
    <dsp:sp modelId="{D5FB05D9-4720-44CD-AFEE-F09B11F1790D}">
      <dsp:nvSpPr>
        <dsp:cNvPr id="0" name=""/>
        <dsp:cNvSpPr/>
      </dsp:nvSpPr>
      <dsp:spPr>
        <a:xfrm>
          <a:off x="6239829" y="2657484"/>
          <a:ext cx="2344176" cy="1406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USDA must be contacted prior to disposal of assets for a  return of an equitable portion of sale proceeds</a:t>
          </a:r>
        </a:p>
      </dsp:txBody>
      <dsp:txXfrm>
        <a:off x="6281024" y="2698679"/>
        <a:ext cx="2261786" cy="132411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3444106E-1A91-4299-B1F5-3895B42231DB}" type="datetimeFigureOut">
              <a:rPr lang="en-US" smtClean="0"/>
              <a:t>3/20/2018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2F295E11-AA94-4C92-95BB-D88E27ABE08D}" type="slidenum">
              <a:rPr lang="en-US" smtClean="0"/>
              <a:t>‹#›</a:t>
            </a:fld>
            <a:endParaRPr lang="en-US" dirty="0"/>
          </a:p>
        </p:txBody>
      </p:sp>
    </p:spTree>
    <p:extLst>
      <p:ext uri="{BB962C8B-B14F-4D97-AF65-F5344CB8AC3E}">
        <p14:creationId xmlns:p14="http://schemas.microsoft.com/office/powerpoint/2010/main" val="2606277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0514B216-42D9-4528-BF2D-7BCD99720911}" type="datetimeFigureOut">
              <a:rPr lang="en-US" smtClean="0"/>
              <a:t>3/20/2018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1422242-DACE-4429-9E84-E28E323B1051}" type="slidenum">
              <a:rPr lang="en-US" smtClean="0"/>
              <a:t>‹#›</a:t>
            </a:fld>
            <a:endParaRPr lang="en-US" dirty="0"/>
          </a:p>
        </p:txBody>
      </p:sp>
    </p:spTree>
    <p:extLst>
      <p:ext uri="{BB962C8B-B14F-4D97-AF65-F5344CB8AC3E}">
        <p14:creationId xmlns:p14="http://schemas.microsoft.com/office/powerpoint/2010/main" val="393247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6545162F-773E-4CD3-9AD3-663F45D32683}"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108215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A89BA-C9DA-4AFC-B709-46B7FBA47147}"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163621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FF6824-987D-4B5F-BC81-459E66F229D1}"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3553318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07688AE-7201-420E-990C-300F43511B8B}"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1198730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5D9730-8CE3-482F-92A8-42419D1F793D}"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691549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B23C1F-7457-44B6-86A2-20916C922574}"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3303589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A17B7B-93A7-4895-BEFF-12B8524B9DC1}"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1157307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961CCE-01F0-4D6A-AB00-8D44E0C0DAFF}" type="datetime1">
              <a:rPr lang="en-US" smtClean="0"/>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2753775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EF018A-9465-48AE-9F27-31A49A1D14B4}" type="datetime1">
              <a:rPr lang="en-US" smtClean="0"/>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2981089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D397E-3893-413E-9410-FFC02D31882E}" type="datetime1">
              <a:rPr lang="en-US" smtClean="0"/>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19442750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A604D7-5758-402B-8E56-A20EB4DF2DB0}"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92396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31862"/>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286000"/>
            <a:ext cx="8229600" cy="4435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F33EA5E-5CB0-4275-91D9-2A90E908E066}"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32105933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AD7AC9-F509-4601-B978-C6255842F675}"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2437251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EFEF6C-F12C-4603-B8F2-35F7625DF0AC}"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36703541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705A1D-6398-458A-BC1A-1F6B8C26D387}"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1089109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8E73D8-6438-400E-9524-24AD94A8C28B}" type="datetime1">
              <a:rPr lang="en-US" smtClean="0"/>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083925-9DFE-42C1-B2A8-D6B4B1171B8D}" type="slidenum">
              <a:rPr lang="en-US" smtClean="0"/>
              <a:t>‹#›</a:t>
            </a:fld>
            <a:endParaRPr lang="en-US" dirty="0"/>
          </a:p>
        </p:txBody>
      </p:sp>
    </p:spTree>
    <p:extLst>
      <p:ext uri="{BB962C8B-B14F-4D97-AF65-F5344CB8AC3E}">
        <p14:creationId xmlns:p14="http://schemas.microsoft.com/office/powerpoint/2010/main" val="129338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B4AEF1-02BC-4AE5-92FA-E87686B1430C}" type="datetime1">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174308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640AC-9FDF-4884-B24B-817AB5F4300D}"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357032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ACB952-C245-45E6-BEB4-124643455ED8}" type="datetime1">
              <a:rPr lang="en-US" smtClean="0"/>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99156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3D1BC9-4295-41EB-847A-0502732AF4B2}" type="datetime1">
              <a:rPr lang="en-US" smtClean="0"/>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213017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4E13D-E3F0-4F82-8B3E-2AEE401B67CF}" type="datetime1">
              <a:rPr lang="en-US" smtClean="0"/>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3530194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0F0C45-EEF1-4DFB-BFCE-9296AD79FBB3}"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1455187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A6458B-3A7C-4211-8F81-485DAE45D28D}" type="datetime1">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dirty="0"/>
          </a:p>
        </p:txBody>
      </p:sp>
    </p:spTree>
    <p:extLst>
      <p:ext uri="{BB962C8B-B14F-4D97-AF65-F5344CB8AC3E}">
        <p14:creationId xmlns:p14="http://schemas.microsoft.com/office/powerpoint/2010/main" val="2858217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67842"/>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248957"/>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F5604-5124-4A20-AAC0-F9CED79FCEF5}" type="datetime1">
              <a:rPr lang="en-US" smtClean="0"/>
              <a:t>3/20/2018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7C728-5218-8E41-BD52-95328715D22E}" type="slidenum">
              <a:rPr lang="en-US" smtClean="0"/>
              <a:t>‹#›</a:t>
            </a:fld>
            <a:endParaRPr lang="en-US" dirty="0"/>
          </a:p>
        </p:txBody>
      </p:sp>
      <p:pic>
        <p:nvPicPr>
          <p:cNvPr id="7" name="Picture 6" descr=" SigLockup Master PwPt.4c-whitebg.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cxnSp>
        <p:nvCxnSpPr>
          <p:cNvPr id="8" name="Straight Connector 7"/>
          <p:cNvCxnSpPr/>
          <p:nvPr userDrawn="1"/>
        </p:nvCxnSpPr>
        <p:spPr>
          <a:xfrm>
            <a:off x="0" y="706993"/>
            <a:ext cx="914400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2336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2969B-90F0-47F7-A661-8B6948C28ADD}" type="datetime1">
              <a:rPr lang="en-US" smtClean="0"/>
              <a:t>3/20/2018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83925-9DFE-42C1-B2A8-D6B4B1171B8D}" type="slidenum">
              <a:rPr lang="en-US" smtClean="0"/>
              <a:t>‹#›</a:t>
            </a:fld>
            <a:endParaRPr lang="en-US" dirty="0"/>
          </a:p>
        </p:txBody>
      </p:sp>
    </p:spTree>
    <p:extLst>
      <p:ext uri="{BB962C8B-B14F-4D97-AF65-F5344CB8AC3E}">
        <p14:creationId xmlns:p14="http://schemas.microsoft.com/office/powerpoint/2010/main" val="3572390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rd.usda.gov/programs-services/rural-business-development-grants/n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Denise.Sundeen@nd.usda.gov" TargetMode="External"/><Relationship Id="rId2" Type="http://schemas.openxmlformats.org/officeDocument/2006/relationships/hyperlink" Target="http://www.rd.usda.gov/n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RBDG Program</a:t>
            </a:r>
          </a:p>
        </p:txBody>
      </p:sp>
      <p:sp>
        <p:nvSpPr>
          <p:cNvPr id="3" name="Subtitle 2"/>
          <p:cNvSpPr>
            <a:spLocks noGrp="1"/>
          </p:cNvSpPr>
          <p:nvPr>
            <p:ph type="subTitle" idx="1"/>
          </p:nvPr>
        </p:nvSpPr>
        <p:spPr/>
        <p:txBody>
          <a:bodyPr>
            <a:normAutofit/>
          </a:bodyPr>
          <a:lstStyle/>
          <a:p>
            <a:r>
              <a:rPr lang="en-US" sz="1900" dirty="0"/>
              <a:t>Denise Sundeen</a:t>
            </a:r>
          </a:p>
          <a:p>
            <a:r>
              <a:rPr lang="en-US" sz="1900" dirty="0"/>
              <a:t>Business and Cooperative Programs Specialist</a:t>
            </a:r>
          </a:p>
          <a:p>
            <a:r>
              <a:rPr lang="en-US" sz="1900" dirty="0"/>
              <a:t>Revised March 20, 2018</a:t>
            </a:r>
          </a:p>
          <a:p>
            <a:endParaRPr lang="en-US" sz="1900" dirty="0"/>
          </a:p>
          <a:p>
            <a:endParaRPr lang="en-US" sz="1900" dirty="0"/>
          </a:p>
        </p:txBody>
      </p:sp>
      <p:pic>
        <p:nvPicPr>
          <p:cNvPr id="9" name="Picture 8"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cxnSp>
        <p:nvCxnSpPr>
          <p:cNvPr id="5" name="Straight Connector 4"/>
          <p:cNvCxnSpPr/>
          <p:nvPr/>
        </p:nvCxnSpPr>
        <p:spPr>
          <a:xfrm>
            <a:off x="0" y="706993"/>
            <a:ext cx="914400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920750" y="971550"/>
            <a:ext cx="4559300" cy="461665"/>
          </a:xfrm>
          <a:prstGeom prst="rect">
            <a:avLst/>
          </a:prstGeom>
          <a:noFill/>
        </p:spPr>
        <p:txBody>
          <a:bodyPr wrap="square" rtlCol="0">
            <a:spAutoFit/>
          </a:bodyPr>
          <a:lstStyle/>
          <a:p>
            <a:r>
              <a:rPr lang="en-US" sz="2400" dirty="0"/>
              <a:t>Rural Development</a:t>
            </a:r>
          </a:p>
        </p:txBody>
      </p:sp>
      <p:sp>
        <p:nvSpPr>
          <p:cNvPr id="6" name="Slide Number Placeholder 5"/>
          <p:cNvSpPr>
            <a:spLocks noGrp="1"/>
          </p:cNvSpPr>
          <p:nvPr>
            <p:ph type="sldNum" sz="quarter" idx="12"/>
          </p:nvPr>
        </p:nvSpPr>
        <p:spPr/>
        <p:txBody>
          <a:bodyPr/>
          <a:lstStyle/>
          <a:p>
            <a:fld id="{C637C728-5218-8E41-BD52-95328715D22E}" type="slidenum">
              <a:rPr lang="en-US" smtClean="0"/>
              <a:t>1</a:t>
            </a:fld>
            <a:endParaRPr lang="en-US" dirty="0"/>
          </a:p>
        </p:txBody>
      </p:sp>
    </p:spTree>
    <p:extLst>
      <p:ext uri="{BB962C8B-B14F-4D97-AF65-F5344CB8AC3E}">
        <p14:creationId xmlns:p14="http://schemas.microsoft.com/office/powerpoint/2010/main" val="2978860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Enterprise Projects</a:t>
            </a:r>
          </a:p>
        </p:txBody>
      </p:sp>
      <p:sp>
        <p:nvSpPr>
          <p:cNvPr id="3" name="Content Placeholder 2"/>
          <p:cNvSpPr>
            <a:spLocks noGrp="1"/>
          </p:cNvSpPr>
          <p:nvPr>
            <p:ph idx="1"/>
          </p:nvPr>
        </p:nvSpPr>
        <p:spPr/>
        <p:txBody>
          <a:bodyPr/>
          <a:lstStyle/>
          <a:p>
            <a:r>
              <a:rPr lang="en-US" dirty="0"/>
              <a:t>Acquisition and development of land, easements and rights-of-way</a:t>
            </a:r>
          </a:p>
          <a:p>
            <a:r>
              <a:rPr lang="en-US" dirty="0"/>
              <a:t>Construction, conversion, enlargement, repairs or modernization of </a:t>
            </a:r>
            <a:r>
              <a:rPr lang="en-US" u="sng" dirty="0"/>
              <a:t>buildings</a:t>
            </a:r>
            <a:r>
              <a:rPr lang="en-US" dirty="0"/>
              <a:t>, plants, machinery, </a:t>
            </a:r>
            <a:r>
              <a:rPr lang="en-US" u="sng" dirty="0"/>
              <a:t>equipment</a:t>
            </a:r>
            <a:r>
              <a:rPr lang="en-US" dirty="0"/>
              <a:t>, access streets and roads, parking areas, utilities and pollution control and abatement facilities</a:t>
            </a:r>
          </a:p>
        </p:txBody>
      </p:sp>
      <p:sp>
        <p:nvSpPr>
          <p:cNvPr id="4" name="Slide Number Placeholder 3"/>
          <p:cNvSpPr>
            <a:spLocks noGrp="1"/>
          </p:cNvSpPr>
          <p:nvPr>
            <p:ph type="sldNum" sz="quarter" idx="12"/>
          </p:nvPr>
        </p:nvSpPr>
        <p:spPr/>
        <p:txBody>
          <a:bodyPr/>
          <a:lstStyle/>
          <a:p>
            <a:fld id="{C637C728-5218-8E41-BD52-95328715D22E}" type="slidenum">
              <a:rPr lang="en-US" smtClean="0"/>
              <a:t>10</a:t>
            </a:fld>
            <a:endParaRPr lang="en-US" dirty="0"/>
          </a:p>
        </p:txBody>
      </p:sp>
    </p:spTree>
    <p:extLst>
      <p:ext uri="{BB962C8B-B14F-4D97-AF65-F5344CB8AC3E}">
        <p14:creationId xmlns:p14="http://schemas.microsoft.com/office/powerpoint/2010/main" val="148196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Enterprise Projects</a:t>
            </a:r>
          </a:p>
        </p:txBody>
      </p:sp>
      <p:sp>
        <p:nvSpPr>
          <p:cNvPr id="3" name="Content Placeholder 2"/>
          <p:cNvSpPr>
            <a:spLocks noGrp="1"/>
          </p:cNvSpPr>
          <p:nvPr>
            <p:ph idx="1"/>
          </p:nvPr>
        </p:nvSpPr>
        <p:spPr/>
        <p:txBody>
          <a:bodyPr/>
          <a:lstStyle/>
          <a:p>
            <a:r>
              <a:rPr lang="en-US" dirty="0"/>
              <a:t>Provision of loans for startup operating cost and working capital</a:t>
            </a:r>
          </a:p>
          <a:p>
            <a:r>
              <a:rPr lang="en-US" dirty="0"/>
              <a:t>Reasonable fees and charges for professional services necessary for the planning and development of the project.  Professional services are services similar to architectural, engineering or legal.</a:t>
            </a:r>
          </a:p>
        </p:txBody>
      </p:sp>
      <p:sp>
        <p:nvSpPr>
          <p:cNvPr id="4" name="Slide Number Placeholder 3"/>
          <p:cNvSpPr>
            <a:spLocks noGrp="1"/>
          </p:cNvSpPr>
          <p:nvPr>
            <p:ph type="sldNum" sz="quarter" idx="12"/>
          </p:nvPr>
        </p:nvSpPr>
        <p:spPr/>
        <p:txBody>
          <a:bodyPr/>
          <a:lstStyle/>
          <a:p>
            <a:fld id="{C637C728-5218-8E41-BD52-95328715D22E}" type="slidenum">
              <a:rPr lang="en-US" smtClean="0"/>
              <a:t>11</a:t>
            </a:fld>
            <a:endParaRPr lang="en-US" dirty="0"/>
          </a:p>
        </p:txBody>
      </p:sp>
    </p:spTree>
    <p:extLst>
      <p:ext uri="{BB962C8B-B14F-4D97-AF65-F5344CB8AC3E}">
        <p14:creationId xmlns:p14="http://schemas.microsoft.com/office/powerpoint/2010/main" val="669048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Enterprise Projects</a:t>
            </a:r>
          </a:p>
        </p:txBody>
      </p:sp>
      <p:sp>
        <p:nvSpPr>
          <p:cNvPr id="3" name="Content Placeholder 2"/>
          <p:cNvSpPr>
            <a:spLocks noGrp="1"/>
          </p:cNvSpPr>
          <p:nvPr>
            <p:ph idx="1"/>
          </p:nvPr>
        </p:nvSpPr>
        <p:spPr/>
        <p:txBody>
          <a:bodyPr>
            <a:normAutofit fontScale="92500"/>
          </a:bodyPr>
          <a:lstStyle/>
          <a:p>
            <a:r>
              <a:rPr lang="en-US" dirty="0"/>
              <a:t>Establishment of a revolving loan fund to provide financial assistance to third parties through a loan</a:t>
            </a:r>
          </a:p>
          <a:p>
            <a:r>
              <a:rPr lang="en-US" dirty="0"/>
              <a:t>Establishment, expansion and operation of Rural distance learning networks or development of Rural learning programs that provide </a:t>
            </a:r>
            <a:r>
              <a:rPr lang="en-US" u="sng" dirty="0"/>
              <a:t>educational instruction </a:t>
            </a:r>
            <a:r>
              <a:rPr lang="en-US" dirty="0"/>
              <a:t>or </a:t>
            </a:r>
            <a:r>
              <a:rPr lang="en-US" u="sng" dirty="0"/>
              <a:t>job training </a:t>
            </a:r>
            <a:r>
              <a:rPr lang="en-US" dirty="0"/>
              <a:t>instruction </a:t>
            </a:r>
            <a:r>
              <a:rPr lang="en-US" u="sng" dirty="0"/>
              <a:t>related to potential employment or job advancements for adult students</a:t>
            </a:r>
          </a:p>
        </p:txBody>
      </p:sp>
      <p:sp>
        <p:nvSpPr>
          <p:cNvPr id="4" name="Slide Number Placeholder 3"/>
          <p:cNvSpPr>
            <a:spLocks noGrp="1"/>
          </p:cNvSpPr>
          <p:nvPr>
            <p:ph type="sldNum" sz="quarter" idx="12"/>
          </p:nvPr>
        </p:nvSpPr>
        <p:spPr/>
        <p:txBody>
          <a:bodyPr/>
          <a:lstStyle/>
          <a:p>
            <a:fld id="{C637C728-5218-8E41-BD52-95328715D22E}" type="slidenum">
              <a:rPr lang="en-US" smtClean="0"/>
              <a:t>12</a:t>
            </a:fld>
            <a:endParaRPr lang="en-US" dirty="0"/>
          </a:p>
        </p:txBody>
      </p:sp>
    </p:spTree>
    <p:extLst>
      <p:ext uri="{BB962C8B-B14F-4D97-AF65-F5344CB8AC3E}">
        <p14:creationId xmlns:p14="http://schemas.microsoft.com/office/powerpoint/2010/main" val="1293792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Enterprise Projects</a:t>
            </a:r>
          </a:p>
        </p:txBody>
      </p:sp>
      <p:sp>
        <p:nvSpPr>
          <p:cNvPr id="3" name="Content Placeholder 2"/>
          <p:cNvSpPr>
            <a:spLocks noGrp="1"/>
          </p:cNvSpPr>
          <p:nvPr>
            <p:ph idx="1"/>
          </p:nvPr>
        </p:nvSpPr>
        <p:spPr/>
        <p:txBody>
          <a:bodyPr/>
          <a:lstStyle/>
          <a:p>
            <a:r>
              <a:rPr lang="en-US" dirty="0"/>
              <a:t>Provision of Technical Assistance for Small and Emerging Businesses including but not limited to feasibility studies and business plans</a:t>
            </a:r>
          </a:p>
        </p:txBody>
      </p:sp>
      <p:sp>
        <p:nvSpPr>
          <p:cNvPr id="4" name="Slide Number Placeholder 3"/>
          <p:cNvSpPr>
            <a:spLocks noGrp="1"/>
          </p:cNvSpPr>
          <p:nvPr>
            <p:ph type="sldNum" sz="quarter" idx="12"/>
          </p:nvPr>
        </p:nvSpPr>
        <p:spPr/>
        <p:txBody>
          <a:bodyPr/>
          <a:lstStyle/>
          <a:p>
            <a:fld id="{C637C728-5218-8E41-BD52-95328715D22E}" type="slidenum">
              <a:rPr lang="en-US" smtClean="0"/>
              <a:t>13</a:t>
            </a:fld>
            <a:endParaRPr lang="en-US" dirty="0"/>
          </a:p>
        </p:txBody>
      </p:sp>
    </p:spTree>
    <p:extLst>
      <p:ext uri="{BB962C8B-B14F-4D97-AF65-F5344CB8AC3E}">
        <p14:creationId xmlns:p14="http://schemas.microsoft.com/office/powerpoint/2010/main" val="3363042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0093"/>
            <a:ext cx="8229600" cy="1169581"/>
          </a:xfrm>
        </p:spPr>
        <p:txBody>
          <a:bodyPr>
            <a:noAutofit/>
          </a:bodyPr>
          <a:lstStyle/>
          <a:p>
            <a:r>
              <a:rPr lang="en-US" sz="3500" dirty="0"/>
              <a:t>Small and Emerging Business</a:t>
            </a:r>
          </a:p>
        </p:txBody>
      </p:sp>
      <p:sp>
        <p:nvSpPr>
          <p:cNvPr id="3" name="Content Placeholder 2"/>
          <p:cNvSpPr>
            <a:spLocks noGrp="1"/>
          </p:cNvSpPr>
          <p:nvPr>
            <p:ph idx="1"/>
          </p:nvPr>
        </p:nvSpPr>
        <p:spPr>
          <a:xfrm>
            <a:off x="457200" y="2052084"/>
            <a:ext cx="8229600" cy="4669391"/>
          </a:xfrm>
        </p:spPr>
        <p:txBody>
          <a:bodyPr>
            <a:normAutofit fontScale="77500" lnSpcReduction="20000"/>
          </a:bodyPr>
          <a:lstStyle/>
          <a:p>
            <a:r>
              <a:rPr lang="en-US" dirty="0"/>
              <a:t>Any private and/or nonprofit </a:t>
            </a:r>
            <a:r>
              <a:rPr lang="en-US" b="1" dirty="0"/>
              <a:t>business</a:t>
            </a:r>
            <a:r>
              <a:rPr lang="en-US" dirty="0"/>
              <a:t> which will employ 50 or fewer new employees and has less than $1 million in gross revenue; for retail operations, total sales minus cost of goods sold minus returns or for a service organization, gross revenue minus cost of providing service or for a manufacturing operation it will be total sales minus cost of raw materials minus the cost of production.   For an Indian Tribal business to be considered small and emerging, its management and Board of Directors must operate independently of the Tribal Council.  In order to be considered independent, the majority of the Board of Directors must come from areas other than the Tribal Council members or their families and they cannot be removed without cause. </a:t>
            </a:r>
          </a:p>
          <a:p>
            <a:pPr marL="0" indent="0">
              <a:buNone/>
            </a:pPr>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14</a:t>
            </a:fld>
            <a:endParaRPr lang="en-US" dirty="0"/>
          </a:p>
        </p:txBody>
      </p:sp>
    </p:spTree>
    <p:extLst>
      <p:ext uri="{BB962C8B-B14F-4D97-AF65-F5344CB8AC3E}">
        <p14:creationId xmlns:p14="http://schemas.microsoft.com/office/powerpoint/2010/main" val="3470051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Ineligible Use of Funds</a:t>
            </a:r>
          </a:p>
        </p:txBody>
      </p:sp>
      <p:sp>
        <p:nvSpPr>
          <p:cNvPr id="3" name="Content Placeholder 2"/>
          <p:cNvSpPr>
            <a:spLocks noGrp="1"/>
          </p:cNvSpPr>
          <p:nvPr>
            <p:ph idx="1"/>
          </p:nvPr>
        </p:nvSpPr>
        <p:spPr/>
        <p:txBody>
          <a:bodyPr>
            <a:normAutofit/>
          </a:bodyPr>
          <a:lstStyle/>
          <a:p>
            <a:r>
              <a:rPr lang="en-US" dirty="0"/>
              <a:t>Duplicate current services or substitute previously provided</a:t>
            </a:r>
          </a:p>
          <a:p>
            <a:r>
              <a:rPr lang="en-US" dirty="0"/>
              <a:t>Pay costs of preparing the application</a:t>
            </a:r>
          </a:p>
          <a:p>
            <a:r>
              <a:rPr lang="en-US" dirty="0"/>
              <a:t>Pay costs for any expenses incurred prior to receipt of a full application</a:t>
            </a:r>
          </a:p>
        </p:txBody>
      </p:sp>
      <p:sp>
        <p:nvSpPr>
          <p:cNvPr id="4" name="Slide Number Placeholder 3"/>
          <p:cNvSpPr>
            <a:spLocks noGrp="1"/>
          </p:cNvSpPr>
          <p:nvPr>
            <p:ph type="sldNum" sz="quarter" idx="12"/>
          </p:nvPr>
        </p:nvSpPr>
        <p:spPr/>
        <p:txBody>
          <a:bodyPr/>
          <a:lstStyle/>
          <a:p>
            <a:fld id="{C637C728-5218-8E41-BD52-95328715D22E}" type="slidenum">
              <a:rPr lang="en-US" smtClean="0"/>
              <a:t>15</a:t>
            </a:fld>
            <a:endParaRPr lang="en-US" dirty="0"/>
          </a:p>
        </p:txBody>
      </p:sp>
    </p:spTree>
    <p:extLst>
      <p:ext uri="{BB962C8B-B14F-4D97-AF65-F5344CB8AC3E}">
        <p14:creationId xmlns:p14="http://schemas.microsoft.com/office/powerpoint/2010/main" val="74204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Ineligible Uses</a:t>
            </a:r>
          </a:p>
        </p:txBody>
      </p:sp>
      <p:sp>
        <p:nvSpPr>
          <p:cNvPr id="3" name="Content Placeholder 2"/>
          <p:cNvSpPr>
            <a:spLocks noGrp="1"/>
          </p:cNvSpPr>
          <p:nvPr>
            <p:ph idx="1"/>
          </p:nvPr>
        </p:nvSpPr>
        <p:spPr/>
        <p:txBody>
          <a:bodyPr>
            <a:normAutofit/>
          </a:bodyPr>
          <a:lstStyle/>
          <a:p>
            <a:r>
              <a:rPr lang="en-US" dirty="0"/>
              <a:t>Fund Agriculture Production (some exceptions that are not considered Agriculture Production)</a:t>
            </a:r>
          </a:p>
          <a:p>
            <a:r>
              <a:rPr lang="en-US" dirty="0"/>
              <a:t>Finance comprehensive area-wide type planning</a:t>
            </a:r>
          </a:p>
          <a:p>
            <a:r>
              <a:rPr lang="en-US" dirty="0"/>
              <a:t>See regulation for full list</a:t>
            </a:r>
          </a:p>
        </p:txBody>
      </p:sp>
      <p:sp>
        <p:nvSpPr>
          <p:cNvPr id="4" name="Slide Number Placeholder 3"/>
          <p:cNvSpPr>
            <a:spLocks noGrp="1"/>
          </p:cNvSpPr>
          <p:nvPr>
            <p:ph type="sldNum" sz="quarter" idx="12"/>
          </p:nvPr>
        </p:nvSpPr>
        <p:spPr/>
        <p:txBody>
          <a:bodyPr/>
          <a:lstStyle/>
          <a:p>
            <a:fld id="{C637C728-5218-8E41-BD52-95328715D22E}" type="slidenum">
              <a:rPr lang="en-US" smtClean="0"/>
              <a:t>16</a:t>
            </a:fld>
            <a:endParaRPr lang="en-US" dirty="0"/>
          </a:p>
        </p:txBody>
      </p:sp>
    </p:spTree>
    <p:extLst>
      <p:ext uri="{BB962C8B-B14F-4D97-AF65-F5344CB8AC3E}">
        <p14:creationId xmlns:p14="http://schemas.microsoft.com/office/powerpoint/2010/main" val="3686686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Ineligible Uses</a:t>
            </a:r>
          </a:p>
        </p:txBody>
      </p:sp>
      <p:sp>
        <p:nvSpPr>
          <p:cNvPr id="3" name="Content Placeholder 2"/>
          <p:cNvSpPr>
            <a:spLocks noGrp="1"/>
          </p:cNvSpPr>
          <p:nvPr>
            <p:ph idx="1"/>
          </p:nvPr>
        </p:nvSpPr>
        <p:spPr/>
        <p:txBody>
          <a:bodyPr>
            <a:normAutofit lnSpcReduction="10000"/>
          </a:bodyPr>
          <a:lstStyle/>
          <a:p>
            <a:pPr marL="0" indent="0">
              <a:buNone/>
            </a:pPr>
            <a:r>
              <a:rPr lang="en-US" dirty="0"/>
              <a:t>			*****Pass through grants*****</a:t>
            </a:r>
          </a:p>
          <a:p>
            <a:pPr lvl="1"/>
            <a:r>
              <a:rPr lang="en-US" dirty="0"/>
              <a:t>The purchase, refurbishing or remodeling of real estate for use as a business incubator </a:t>
            </a:r>
            <a:r>
              <a:rPr lang="en-US" i="1" dirty="0"/>
              <a:t>without charging </a:t>
            </a:r>
            <a:r>
              <a:rPr lang="en-US" dirty="0"/>
              <a:t>a </a:t>
            </a:r>
            <a:r>
              <a:rPr lang="en-US" i="1" dirty="0"/>
              <a:t>fair market rental</a:t>
            </a:r>
          </a:p>
          <a:p>
            <a:pPr lvl="1"/>
            <a:r>
              <a:rPr lang="en-US" dirty="0"/>
              <a:t>The purchase of equipment for use by an ultimate recipient </a:t>
            </a:r>
            <a:r>
              <a:rPr lang="en-US" i="1" dirty="0"/>
              <a:t>without charging a fair market rental</a:t>
            </a:r>
          </a:p>
          <a:p>
            <a:pPr lvl="1"/>
            <a:r>
              <a:rPr lang="en-US" dirty="0"/>
              <a:t>The making of a RLF loan </a:t>
            </a:r>
            <a:r>
              <a:rPr lang="en-US" i="1" dirty="0"/>
              <a:t>without taking appropriate security </a:t>
            </a:r>
            <a:r>
              <a:rPr lang="en-US" dirty="0"/>
              <a:t>to reasonably assure repayment of the loan</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17</a:t>
            </a:fld>
            <a:endParaRPr lang="en-US" dirty="0"/>
          </a:p>
        </p:txBody>
      </p:sp>
    </p:spTree>
    <p:extLst>
      <p:ext uri="{BB962C8B-B14F-4D97-AF65-F5344CB8AC3E}">
        <p14:creationId xmlns:p14="http://schemas.microsoft.com/office/powerpoint/2010/main" val="3975056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Aside Funds</a:t>
            </a:r>
          </a:p>
        </p:txBody>
      </p:sp>
      <p:sp>
        <p:nvSpPr>
          <p:cNvPr id="3" name="Content Placeholder 2"/>
          <p:cNvSpPr>
            <a:spLocks noGrp="1"/>
          </p:cNvSpPr>
          <p:nvPr>
            <p:ph idx="1"/>
          </p:nvPr>
        </p:nvSpPr>
        <p:spPr/>
        <p:txBody>
          <a:bodyPr>
            <a:normAutofit fontScale="92500" lnSpcReduction="20000"/>
          </a:bodyPr>
          <a:lstStyle/>
          <a:p>
            <a:r>
              <a:rPr lang="en-US" i="1" u="sng" dirty="0"/>
              <a:t>At least 75% of the funds </a:t>
            </a:r>
            <a:r>
              <a:rPr lang="en-US" dirty="0"/>
              <a:t>will directly benefit the specially named group. </a:t>
            </a:r>
          </a:p>
          <a:p>
            <a:pPr lvl="1"/>
            <a:r>
              <a:rPr lang="en-US" dirty="0"/>
              <a:t>Native American Set Aside</a:t>
            </a:r>
          </a:p>
          <a:p>
            <a:pPr lvl="1"/>
            <a:r>
              <a:rPr lang="en-US" dirty="0"/>
              <a:t>REAP Zone Set Aside</a:t>
            </a:r>
          </a:p>
          <a:p>
            <a:r>
              <a:rPr lang="en-US" dirty="0"/>
              <a:t>The applicant does not necessarily need to be a part of or located in the specially named group or area- but can be providing services to that group or area.  </a:t>
            </a:r>
          </a:p>
          <a:p>
            <a:r>
              <a:rPr lang="en-US" dirty="0"/>
              <a:t>REAP Zone set-aside requires a benchmark from the REAP Zone</a:t>
            </a:r>
          </a:p>
        </p:txBody>
      </p:sp>
      <p:sp>
        <p:nvSpPr>
          <p:cNvPr id="4" name="Slide Number Placeholder 3"/>
          <p:cNvSpPr>
            <a:spLocks noGrp="1"/>
          </p:cNvSpPr>
          <p:nvPr>
            <p:ph type="sldNum" sz="quarter" idx="12"/>
          </p:nvPr>
        </p:nvSpPr>
        <p:spPr/>
        <p:txBody>
          <a:bodyPr/>
          <a:lstStyle/>
          <a:p>
            <a:fld id="{C637C728-5218-8E41-BD52-95328715D22E}" type="slidenum">
              <a:rPr lang="en-US" smtClean="0"/>
              <a:t>18</a:t>
            </a:fld>
            <a:endParaRPr lang="en-US" dirty="0"/>
          </a:p>
        </p:txBody>
      </p:sp>
    </p:spTree>
    <p:extLst>
      <p:ext uri="{BB962C8B-B14F-4D97-AF65-F5344CB8AC3E}">
        <p14:creationId xmlns:p14="http://schemas.microsoft.com/office/powerpoint/2010/main" val="284396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a:t>
            </a:r>
          </a:p>
        </p:txBody>
      </p:sp>
      <p:sp>
        <p:nvSpPr>
          <p:cNvPr id="3" name="Content Placeholder 2"/>
          <p:cNvSpPr>
            <a:spLocks noGrp="1"/>
          </p:cNvSpPr>
          <p:nvPr>
            <p:ph idx="1"/>
          </p:nvPr>
        </p:nvSpPr>
        <p:spPr/>
        <p:txBody>
          <a:bodyPr>
            <a:normAutofit/>
          </a:bodyPr>
          <a:lstStyle/>
          <a:p>
            <a:r>
              <a:rPr lang="en-US" dirty="0">
                <a:hlinkClick r:id="rId2"/>
              </a:rPr>
              <a:t>http://www.rd.usda.gov/programs-services/rural-business-development-grants/nd</a:t>
            </a:r>
            <a:r>
              <a:rPr lang="en-US" dirty="0"/>
              <a:t> </a:t>
            </a:r>
          </a:p>
          <a:p>
            <a:r>
              <a:rPr lang="en-US" dirty="0"/>
              <a:t>Application Template (Updated for 2018)</a:t>
            </a:r>
          </a:p>
          <a:p>
            <a:r>
              <a:rPr lang="en-US" dirty="0"/>
              <a:t>Application Forms</a:t>
            </a:r>
          </a:p>
          <a:p>
            <a:r>
              <a:rPr lang="en-US" dirty="0"/>
              <a:t>Monitor deadlines – April 30, 2018</a:t>
            </a:r>
          </a:p>
        </p:txBody>
      </p:sp>
      <p:sp>
        <p:nvSpPr>
          <p:cNvPr id="4" name="Slide Number Placeholder 3"/>
          <p:cNvSpPr>
            <a:spLocks noGrp="1"/>
          </p:cNvSpPr>
          <p:nvPr>
            <p:ph type="sldNum" sz="quarter" idx="12"/>
          </p:nvPr>
        </p:nvSpPr>
        <p:spPr/>
        <p:txBody>
          <a:bodyPr/>
          <a:lstStyle/>
          <a:p>
            <a:fld id="{C637C728-5218-8E41-BD52-95328715D22E}" type="slidenum">
              <a:rPr lang="en-US" smtClean="0"/>
              <a:t>19</a:t>
            </a:fld>
            <a:endParaRPr lang="en-US" dirty="0"/>
          </a:p>
        </p:txBody>
      </p:sp>
    </p:spTree>
    <p:extLst>
      <p:ext uri="{BB962C8B-B14F-4D97-AF65-F5344CB8AC3E}">
        <p14:creationId xmlns:p14="http://schemas.microsoft.com/office/powerpoint/2010/main" val="260760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normAutofit/>
          </a:bodyPr>
          <a:lstStyle/>
          <a:p>
            <a:endParaRPr lang="en-US" dirty="0"/>
          </a:p>
          <a:p>
            <a:pPr marL="0" indent="0" algn="just">
              <a:buNone/>
            </a:pPr>
            <a:r>
              <a:rPr lang="en-US" dirty="0"/>
              <a:t>RBDG funds are used to fund business opportunity and business enterprise projects that serve </a:t>
            </a:r>
            <a:r>
              <a:rPr lang="en-US" u="sng" dirty="0"/>
              <a:t>Rural Areas</a:t>
            </a:r>
            <a:r>
              <a:rPr lang="en-US" dirty="0"/>
              <a:t>. </a:t>
            </a:r>
          </a:p>
          <a:p>
            <a:pPr marL="0" indent="0" algn="just">
              <a:buNone/>
            </a:pPr>
            <a:endParaRPr lang="en-US" dirty="0"/>
          </a:p>
          <a:p>
            <a:pPr marL="0" indent="0" algn="ctr">
              <a:buNone/>
            </a:pPr>
            <a:r>
              <a:rPr lang="en-US" dirty="0"/>
              <a:t> (50,000 or under in population) </a:t>
            </a:r>
          </a:p>
        </p:txBody>
      </p:sp>
      <p:sp>
        <p:nvSpPr>
          <p:cNvPr id="4" name="Slide Number Placeholder 3"/>
          <p:cNvSpPr>
            <a:spLocks noGrp="1"/>
          </p:cNvSpPr>
          <p:nvPr>
            <p:ph type="sldNum" sz="quarter" idx="12"/>
          </p:nvPr>
        </p:nvSpPr>
        <p:spPr/>
        <p:txBody>
          <a:bodyPr/>
          <a:lstStyle/>
          <a:p>
            <a:fld id="{C637C728-5218-8E41-BD52-95328715D22E}" type="slidenum">
              <a:rPr lang="en-US" smtClean="0"/>
              <a:t>2</a:t>
            </a:fld>
            <a:endParaRPr lang="en-US" dirty="0"/>
          </a:p>
        </p:txBody>
      </p:sp>
    </p:spTree>
    <p:extLst>
      <p:ext uri="{BB962C8B-B14F-4D97-AF65-F5344CB8AC3E}">
        <p14:creationId xmlns:p14="http://schemas.microsoft.com/office/powerpoint/2010/main" val="780663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Work</a:t>
            </a:r>
          </a:p>
        </p:txBody>
      </p:sp>
      <p:sp>
        <p:nvSpPr>
          <p:cNvPr id="3" name="Content Placeholder 2"/>
          <p:cNvSpPr>
            <a:spLocks noGrp="1"/>
          </p:cNvSpPr>
          <p:nvPr>
            <p:ph idx="1"/>
          </p:nvPr>
        </p:nvSpPr>
        <p:spPr/>
        <p:txBody>
          <a:bodyPr/>
          <a:lstStyle/>
          <a:p>
            <a:r>
              <a:rPr lang="en-US" dirty="0"/>
              <a:t>Critically Important! </a:t>
            </a:r>
          </a:p>
          <a:p>
            <a:r>
              <a:rPr lang="en-US" dirty="0"/>
              <a:t>12 month period maximum</a:t>
            </a:r>
          </a:p>
          <a:p>
            <a:r>
              <a:rPr lang="en-US" dirty="0"/>
              <a:t>Only list items eligible for funding</a:t>
            </a:r>
          </a:p>
          <a:p>
            <a:r>
              <a:rPr lang="en-US" dirty="0"/>
              <a:t>Ties activities to timeline, responsible party and budget</a:t>
            </a:r>
          </a:p>
          <a:p>
            <a:r>
              <a:rPr lang="en-US" dirty="0"/>
              <a:t>Not much room for changes to the SOW after the award. </a:t>
            </a:r>
          </a:p>
          <a:p>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20</a:t>
            </a:fld>
            <a:endParaRPr lang="en-US" dirty="0"/>
          </a:p>
        </p:txBody>
      </p:sp>
    </p:spTree>
    <p:extLst>
      <p:ext uri="{BB962C8B-B14F-4D97-AF65-F5344CB8AC3E}">
        <p14:creationId xmlns:p14="http://schemas.microsoft.com/office/powerpoint/2010/main" val="3975092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Scoring</a:t>
            </a:r>
          </a:p>
        </p:txBody>
      </p:sp>
      <p:sp>
        <p:nvSpPr>
          <p:cNvPr id="3" name="Content Placeholder 2"/>
          <p:cNvSpPr>
            <a:spLocks noGrp="1"/>
          </p:cNvSpPr>
          <p:nvPr>
            <p:ph idx="1"/>
          </p:nvPr>
        </p:nvSpPr>
        <p:spPr/>
        <p:txBody>
          <a:bodyPr/>
          <a:lstStyle/>
          <a:p>
            <a:r>
              <a:rPr lang="en-US" dirty="0"/>
              <a:t>Applications are scored based on pre-set criteria</a:t>
            </a:r>
          </a:p>
          <a:p>
            <a:r>
              <a:rPr lang="en-US" dirty="0"/>
              <a:t>Scoring information is found in the regulation and the application template</a:t>
            </a:r>
          </a:p>
          <a:p>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21</a:t>
            </a:fld>
            <a:endParaRPr lang="en-US" dirty="0"/>
          </a:p>
        </p:txBody>
      </p:sp>
    </p:spTree>
    <p:extLst>
      <p:ext uri="{BB962C8B-B14F-4D97-AF65-F5344CB8AC3E}">
        <p14:creationId xmlns:p14="http://schemas.microsoft.com/office/powerpoint/2010/main" val="2683394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Awards</a:t>
            </a:r>
          </a:p>
        </p:txBody>
      </p:sp>
      <p:sp>
        <p:nvSpPr>
          <p:cNvPr id="3" name="Content Placeholder 2"/>
          <p:cNvSpPr>
            <a:spLocks noGrp="1"/>
          </p:cNvSpPr>
          <p:nvPr>
            <p:ph idx="1"/>
          </p:nvPr>
        </p:nvSpPr>
        <p:spPr/>
        <p:txBody>
          <a:bodyPr>
            <a:normAutofit/>
          </a:bodyPr>
          <a:lstStyle/>
          <a:p>
            <a:r>
              <a:rPr lang="en-US" dirty="0"/>
              <a:t>Possible  July/August/September notification of award.</a:t>
            </a:r>
          </a:p>
          <a:p>
            <a:r>
              <a:rPr lang="en-US" dirty="0"/>
              <a:t>We may ask for additional paperwork prior to notification.  </a:t>
            </a:r>
          </a:p>
          <a:p>
            <a:r>
              <a:rPr lang="en-US" dirty="0"/>
              <a:t>General rule is to start your Scope of Work October 1</a:t>
            </a:r>
          </a:p>
          <a:p>
            <a:pPr marL="0" indent="0">
              <a:buNone/>
            </a:pPr>
            <a:endParaRPr lang="en-US" dirty="0"/>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22</a:t>
            </a:fld>
            <a:endParaRPr lang="en-US" dirty="0"/>
          </a:p>
        </p:txBody>
      </p:sp>
    </p:spTree>
    <p:extLst>
      <p:ext uri="{BB962C8B-B14F-4D97-AF65-F5344CB8AC3E}">
        <p14:creationId xmlns:p14="http://schemas.microsoft.com/office/powerpoint/2010/main" val="853015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Administration</a:t>
            </a:r>
          </a:p>
        </p:txBody>
      </p:sp>
      <p:sp>
        <p:nvSpPr>
          <p:cNvPr id="3" name="Content Placeholder 2"/>
          <p:cNvSpPr>
            <a:spLocks noGrp="1"/>
          </p:cNvSpPr>
          <p:nvPr>
            <p:ph idx="1"/>
          </p:nvPr>
        </p:nvSpPr>
        <p:spPr/>
        <p:txBody>
          <a:bodyPr>
            <a:normAutofit/>
          </a:bodyPr>
          <a:lstStyle/>
          <a:p>
            <a:r>
              <a:rPr lang="en-US" dirty="0"/>
              <a:t>Separate training Available</a:t>
            </a:r>
          </a:p>
          <a:p>
            <a:r>
              <a:rPr lang="en-US" u="sng" dirty="0"/>
              <a:t>Reimbursement</a:t>
            </a:r>
            <a:r>
              <a:rPr lang="en-US" dirty="0"/>
              <a:t> Grant at pro-rata.  </a:t>
            </a:r>
          </a:p>
          <a:p>
            <a:pPr lvl="1"/>
            <a:r>
              <a:rPr lang="en-US" dirty="0"/>
              <a:t>Example: If the RBDG amount is 75% of the project cost, then the reimbursement amount per request will be 75% of the </a:t>
            </a:r>
            <a:r>
              <a:rPr lang="en-US" b="1" i="1" u="sng" dirty="0"/>
              <a:t>documented</a:t>
            </a:r>
            <a:r>
              <a:rPr lang="en-US" dirty="0"/>
              <a:t> expenditure.  </a:t>
            </a:r>
          </a:p>
          <a:p>
            <a:endParaRPr lang="en-US" dirty="0"/>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23</a:t>
            </a:fld>
            <a:endParaRPr lang="en-US" dirty="0"/>
          </a:p>
        </p:txBody>
      </p:sp>
    </p:spTree>
    <p:extLst>
      <p:ext uri="{BB962C8B-B14F-4D97-AF65-F5344CB8AC3E}">
        <p14:creationId xmlns:p14="http://schemas.microsoft.com/office/powerpoint/2010/main" val="3301857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Building and Equipment</a:t>
            </a:r>
          </a:p>
        </p:txBody>
      </p:sp>
      <p:sp>
        <p:nvSpPr>
          <p:cNvPr id="3" name="Content Placeholder 2"/>
          <p:cNvSpPr>
            <a:spLocks noGrp="1"/>
          </p:cNvSpPr>
          <p:nvPr>
            <p:ph idx="1"/>
          </p:nvPr>
        </p:nvSpPr>
        <p:spPr/>
        <p:txBody>
          <a:bodyPr/>
          <a:lstStyle/>
          <a:p>
            <a:r>
              <a:rPr lang="en-US" dirty="0"/>
              <a:t>Construction projects </a:t>
            </a:r>
            <a:r>
              <a:rPr lang="en-US" u="sng" dirty="0"/>
              <a:t>may</a:t>
            </a:r>
            <a:r>
              <a:rPr lang="en-US" dirty="0"/>
              <a:t> require the use of an architect </a:t>
            </a:r>
          </a:p>
          <a:p>
            <a:r>
              <a:rPr lang="en-US" dirty="0"/>
              <a:t>Project </a:t>
            </a:r>
            <a:r>
              <a:rPr lang="en-US" u="sng" dirty="0"/>
              <a:t>may need </a:t>
            </a:r>
            <a:r>
              <a:rPr lang="en-US" dirty="0"/>
              <a:t>to be bid.   </a:t>
            </a:r>
          </a:p>
          <a:p>
            <a:pPr marL="0" indent="0">
              <a:buNone/>
            </a:pPr>
            <a:endParaRPr lang="en-US" dirty="0"/>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24</a:t>
            </a:fld>
            <a:endParaRPr lang="en-US" dirty="0"/>
          </a:p>
        </p:txBody>
      </p:sp>
    </p:spTree>
    <p:extLst>
      <p:ext uri="{BB962C8B-B14F-4D97-AF65-F5344CB8AC3E}">
        <p14:creationId xmlns:p14="http://schemas.microsoft.com/office/powerpoint/2010/main" val="39178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Equipment</a:t>
            </a:r>
          </a:p>
        </p:txBody>
      </p:sp>
      <p:sp>
        <p:nvSpPr>
          <p:cNvPr id="3" name="Content Placeholder 2"/>
          <p:cNvSpPr>
            <a:spLocks noGrp="1"/>
          </p:cNvSpPr>
          <p:nvPr>
            <p:ph idx="1"/>
          </p:nvPr>
        </p:nvSpPr>
        <p:spPr/>
        <p:txBody>
          <a:bodyPr/>
          <a:lstStyle/>
          <a:p>
            <a:r>
              <a:rPr lang="en-US" dirty="0"/>
              <a:t>Equipment </a:t>
            </a:r>
            <a:r>
              <a:rPr lang="en-US" u="sng" dirty="0"/>
              <a:t>should be </a:t>
            </a:r>
            <a:r>
              <a:rPr lang="en-US" dirty="0"/>
              <a:t>purchased new so there is a warranty on the product. </a:t>
            </a:r>
          </a:p>
          <a:p>
            <a:r>
              <a:rPr lang="en-US" dirty="0"/>
              <a:t>The lease is to be at “market rate” which is considered to be anything equivalent to or above straight-line depreciation as identified by the IRS.</a:t>
            </a:r>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25</a:t>
            </a:fld>
            <a:endParaRPr lang="en-US" dirty="0"/>
          </a:p>
        </p:txBody>
      </p:sp>
    </p:spTree>
    <p:extLst>
      <p:ext uri="{BB962C8B-B14F-4D97-AF65-F5344CB8AC3E}">
        <p14:creationId xmlns:p14="http://schemas.microsoft.com/office/powerpoint/2010/main" val="1960135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Revolving Loan Funds</a:t>
            </a:r>
          </a:p>
        </p:txBody>
      </p:sp>
      <p:sp>
        <p:nvSpPr>
          <p:cNvPr id="3" name="Content Placeholder 2"/>
          <p:cNvSpPr>
            <a:spLocks noGrp="1"/>
          </p:cNvSpPr>
          <p:nvPr>
            <p:ph idx="1"/>
          </p:nvPr>
        </p:nvSpPr>
        <p:spPr/>
        <p:txBody>
          <a:bodyPr>
            <a:normAutofit/>
          </a:bodyPr>
          <a:lstStyle/>
          <a:p>
            <a:r>
              <a:rPr lang="en-US" dirty="0"/>
              <a:t>Similar to the Intermediary Relending Program</a:t>
            </a:r>
          </a:p>
          <a:p>
            <a:r>
              <a:rPr lang="en-US" dirty="0"/>
              <a:t>The Lending Policy and all loan forms are approved by Rural Development prior to the first loan.</a:t>
            </a:r>
          </a:p>
          <a:p>
            <a:r>
              <a:rPr lang="en-US" dirty="0"/>
              <a:t>Rural Development will have a “Control Agreement” on the RLF bank account </a:t>
            </a:r>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26</a:t>
            </a:fld>
            <a:endParaRPr lang="en-US" dirty="0"/>
          </a:p>
        </p:txBody>
      </p:sp>
    </p:spTree>
    <p:extLst>
      <p:ext uri="{BB962C8B-B14F-4D97-AF65-F5344CB8AC3E}">
        <p14:creationId xmlns:p14="http://schemas.microsoft.com/office/powerpoint/2010/main" val="7151762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Revolving Loan Funds</a:t>
            </a:r>
          </a:p>
        </p:txBody>
      </p:sp>
      <p:sp>
        <p:nvSpPr>
          <p:cNvPr id="3" name="Content Placeholder 2"/>
          <p:cNvSpPr>
            <a:spLocks noGrp="1"/>
          </p:cNvSpPr>
          <p:nvPr>
            <p:ph idx="1"/>
          </p:nvPr>
        </p:nvSpPr>
        <p:spPr/>
        <p:txBody>
          <a:bodyPr>
            <a:normAutofit/>
          </a:bodyPr>
          <a:lstStyle/>
          <a:p>
            <a:r>
              <a:rPr lang="en-US" dirty="0"/>
              <a:t>Caution: </a:t>
            </a:r>
            <a:r>
              <a:rPr lang="en-US" u="sng" dirty="0"/>
              <a:t>Loans cannot be made to board members, family members etc. </a:t>
            </a:r>
            <a:r>
              <a:rPr lang="en-US" dirty="0"/>
              <a:t>The board member must resign from the board prior to loan consideration and approval.  </a:t>
            </a:r>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27</a:t>
            </a:fld>
            <a:endParaRPr lang="en-US" dirty="0"/>
          </a:p>
        </p:txBody>
      </p:sp>
    </p:spTree>
    <p:extLst>
      <p:ext uri="{BB962C8B-B14F-4D97-AF65-F5344CB8AC3E}">
        <p14:creationId xmlns:p14="http://schemas.microsoft.com/office/powerpoint/2010/main" val="732157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Reporting</a:t>
            </a:r>
          </a:p>
        </p:txBody>
      </p:sp>
      <p:sp>
        <p:nvSpPr>
          <p:cNvPr id="3" name="Content Placeholder 2"/>
          <p:cNvSpPr>
            <a:spLocks noGrp="1"/>
          </p:cNvSpPr>
          <p:nvPr>
            <p:ph idx="1"/>
          </p:nvPr>
        </p:nvSpPr>
        <p:spPr/>
        <p:txBody>
          <a:bodyPr/>
          <a:lstStyle/>
          <a:p>
            <a:r>
              <a:rPr lang="en-US" dirty="0"/>
              <a:t>RBDG grants are required to report every quarter during the completion of the Scope of Work. </a:t>
            </a:r>
          </a:p>
          <a:p>
            <a:r>
              <a:rPr lang="en-US" dirty="0"/>
              <a:t>2 pieces of the reporting process.</a:t>
            </a:r>
          </a:p>
          <a:p>
            <a:pPr lvl="1"/>
            <a:r>
              <a:rPr lang="en-US" dirty="0"/>
              <a:t>SF 425 Financial Report (Financial)</a:t>
            </a:r>
          </a:p>
          <a:p>
            <a:pPr lvl="1"/>
            <a:r>
              <a:rPr lang="en-US" dirty="0"/>
              <a:t>Project Performance Report (Compare accomplishments to the Scope of Work)</a:t>
            </a:r>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28</a:t>
            </a:fld>
            <a:endParaRPr lang="en-US" dirty="0"/>
          </a:p>
        </p:txBody>
      </p:sp>
    </p:spTree>
    <p:extLst>
      <p:ext uri="{BB962C8B-B14F-4D97-AF65-F5344CB8AC3E}">
        <p14:creationId xmlns:p14="http://schemas.microsoft.com/office/powerpoint/2010/main" val="2869557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After Project	</a:t>
            </a:r>
          </a:p>
        </p:txBody>
      </p:sp>
      <p:sp>
        <p:nvSpPr>
          <p:cNvPr id="3" name="Content Placeholder 2"/>
          <p:cNvSpPr>
            <a:spLocks noGrp="1"/>
          </p:cNvSpPr>
          <p:nvPr>
            <p:ph idx="1"/>
          </p:nvPr>
        </p:nvSpPr>
        <p:spPr/>
        <p:txBody>
          <a:bodyPr>
            <a:normAutofit fontScale="92500" lnSpcReduction="10000"/>
          </a:bodyPr>
          <a:lstStyle/>
          <a:p>
            <a:r>
              <a:rPr lang="en-US" dirty="0"/>
              <a:t>Rural Development will place a “Notice of Federal Interest” on all property purchased with grant funds. (Grantee files and covers cost)</a:t>
            </a:r>
          </a:p>
          <a:p>
            <a:r>
              <a:rPr lang="en-US" dirty="0"/>
              <a:t>Contact Rural Development if there is a disposal question. </a:t>
            </a:r>
          </a:p>
          <a:p>
            <a:r>
              <a:rPr lang="en-US" dirty="0"/>
              <a:t>Rural Development will conduct a Civil Rights Compliance Review every three years until the value of the equipment reaches a per unit value of $5,000 or less.</a:t>
            </a:r>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29</a:t>
            </a:fld>
            <a:endParaRPr lang="en-US" dirty="0"/>
          </a:p>
        </p:txBody>
      </p:sp>
    </p:spTree>
    <p:extLst>
      <p:ext uri="{BB962C8B-B14F-4D97-AF65-F5344CB8AC3E}">
        <p14:creationId xmlns:p14="http://schemas.microsoft.com/office/powerpoint/2010/main" val="188138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 of Project</a:t>
            </a:r>
          </a:p>
        </p:txBody>
      </p:sp>
      <p:sp>
        <p:nvSpPr>
          <p:cNvPr id="3" name="Content Placeholder 2"/>
          <p:cNvSpPr>
            <a:spLocks noGrp="1"/>
          </p:cNvSpPr>
          <p:nvPr>
            <p:ph idx="1"/>
          </p:nvPr>
        </p:nvSpPr>
        <p:spPr/>
        <p:txBody>
          <a:bodyPr/>
          <a:lstStyle/>
          <a:p>
            <a:r>
              <a:rPr lang="en-US" b="1" dirty="0"/>
              <a:t>Opportunity:</a:t>
            </a:r>
            <a:r>
              <a:rPr lang="en-US" dirty="0"/>
              <a:t> The project must have a </a:t>
            </a:r>
            <a:r>
              <a:rPr lang="en-US" i="1" u="sng" dirty="0"/>
              <a:t>reasonable prospect </a:t>
            </a:r>
            <a:r>
              <a:rPr lang="en-US" dirty="0"/>
              <a:t>that the Project will result in the </a:t>
            </a:r>
            <a:r>
              <a:rPr lang="en-US" u="sng" dirty="0"/>
              <a:t>Economic Development </a:t>
            </a:r>
            <a:r>
              <a:rPr lang="en-US" dirty="0"/>
              <a:t>of a </a:t>
            </a:r>
            <a:r>
              <a:rPr lang="en-US" b="1" u="sng" dirty="0"/>
              <a:t>Rural Area</a:t>
            </a:r>
            <a:r>
              <a:rPr lang="en-US" dirty="0"/>
              <a:t>. </a:t>
            </a:r>
          </a:p>
          <a:p>
            <a:r>
              <a:rPr lang="en-US" b="1" dirty="0"/>
              <a:t>Enterprise</a:t>
            </a:r>
            <a:r>
              <a:rPr lang="en-US" dirty="0"/>
              <a:t>: The project must have a </a:t>
            </a:r>
            <a:r>
              <a:rPr lang="en-US" i="1" u="sng" dirty="0"/>
              <a:t>reasonable prospect </a:t>
            </a:r>
            <a:r>
              <a:rPr lang="en-US" dirty="0"/>
              <a:t>that it will result in the </a:t>
            </a:r>
            <a:r>
              <a:rPr lang="en-US" u="sng" dirty="0"/>
              <a:t>development or financing of Small and Emerging </a:t>
            </a:r>
            <a:r>
              <a:rPr lang="en-US" b="1" u="sng" dirty="0"/>
              <a:t>Businesses</a:t>
            </a:r>
            <a:r>
              <a:rPr lang="en-US" u="sng" dirty="0"/>
              <a:t>. </a:t>
            </a:r>
          </a:p>
        </p:txBody>
      </p:sp>
      <p:sp>
        <p:nvSpPr>
          <p:cNvPr id="4" name="Slide Number Placeholder 3"/>
          <p:cNvSpPr>
            <a:spLocks noGrp="1"/>
          </p:cNvSpPr>
          <p:nvPr>
            <p:ph type="sldNum" sz="quarter" idx="12"/>
          </p:nvPr>
        </p:nvSpPr>
        <p:spPr/>
        <p:txBody>
          <a:bodyPr/>
          <a:lstStyle/>
          <a:p>
            <a:fld id="{C637C728-5218-8E41-BD52-95328715D22E}" type="slidenum">
              <a:rPr lang="en-US" smtClean="0"/>
              <a:t>3</a:t>
            </a:fld>
            <a:endParaRPr lang="en-US" dirty="0"/>
          </a:p>
        </p:txBody>
      </p:sp>
    </p:spTree>
    <p:extLst>
      <p:ext uri="{BB962C8B-B14F-4D97-AF65-F5344CB8AC3E}">
        <p14:creationId xmlns:p14="http://schemas.microsoft.com/office/powerpoint/2010/main" val="1247774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After Project	</a:t>
            </a:r>
          </a:p>
        </p:txBody>
      </p:sp>
      <p:sp>
        <p:nvSpPr>
          <p:cNvPr id="3" name="Content Placeholder 2"/>
          <p:cNvSpPr>
            <a:spLocks noGrp="1"/>
          </p:cNvSpPr>
          <p:nvPr>
            <p:ph idx="1"/>
          </p:nvPr>
        </p:nvSpPr>
        <p:spPr/>
        <p:txBody>
          <a:bodyPr>
            <a:normAutofit/>
          </a:bodyPr>
          <a:lstStyle/>
          <a:p>
            <a:r>
              <a:rPr lang="en-US" dirty="0"/>
              <a:t>For real property with a useful life of 15 years or more, the Agency will require a performance report every 3 years. </a:t>
            </a:r>
          </a:p>
          <a:p>
            <a:r>
              <a:rPr lang="en-US" dirty="0"/>
              <a:t>Equipment and Building projects will receive a letter checking the number of jobs created/saved once a year for three years after the project is closed. </a:t>
            </a:r>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30</a:t>
            </a:fld>
            <a:endParaRPr lang="en-US" dirty="0"/>
          </a:p>
        </p:txBody>
      </p:sp>
    </p:spTree>
    <p:extLst>
      <p:ext uri="{BB962C8B-B14F-4D97-AF65-F5344CB8AC3E}">
        <p14:creationId xmlns:p14="http://schemas.microsoft.com/office/powerpoint/2010/main" val="1129137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Audits</a:t>
            </a:r>
          </a:p>
        </p:txBody>
      </p:sp>
      <p:sp>
        <p:nvSpPr>
          <p:cNvPr id="3" name="Content Placeholder 2"/>
          <p:cNvSpPr>
            <a:spLocks noGrp="1"/>
          </p:cNvSpPr>
          <p:nvPr>
            <p:ph idx="1"/>
          </p:nvPr>
        </p:nvSpPr>
        <p:spPr/>
        <p:txBody>
          <a:bodyPr>
            <a:normAutofit/>
          </a:bodyPr>
          <a:lstStyle/>
          <a:p>
            <a:r>
              <a:rPr lang="en-US" dirty="0"/>
              <a:t>Grantees must provide an annual audit in accordance with 2 CFR 200.  The audit requirements only apply to the years in which grant funds are received and years in which work is accomplished and will be paid for with grant funds.  </a:t>
            </a:r>
          </a:p>
          <a:p>
            <a:r>
              <a:rPr lang="en-US" dirty="0"/>
              <a:t> OR</a:t>
            </a:r>
          </a:p>
        </p:txBody>
      </p:sp>
      <p:sp>
        <p:nvSpPr>
          <p:cNvPr id="4" name="Slide Number Placeholder 3"/>
          <p:cNvSpPr>
            <a:spLocks noGrp="1"/>
          </p:cNvSpPr>
          <p:nvPr>
            <p:ph type="sldNum" sz="quarter" idx="12"/>
          </p:nvPr>
        </p:nvSpPr>
        <p:spPr/>
        <p:txBody>
          <a:bodyPr/>
          <a:lstStyle/>
          <a:p>
            <a:fld id="{C637C728-5218-8E41-BD52-95328715D22E}" type="slidenum">
              <a:rPr lang="en-US" smtClean="0"/>
              <a:t>31</a:t>
            </a:fld>
            <a:endParaRPr lang="en-US" dirty="0"/>
          </a:p>
        </p:txBody>
      </p:sp>
    </p:spTree>
    <p:extLst>
      <p:ext uri="{BB962C8B-B14F-4D97-AF65-F5344CB8AC3E}">
        <p14:creationId xmlns:p14="http://schemas.microsoft.com/office/powerpoint/2010/main" val="558722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Audits</a:t>
            </a:r>
          </a:p>
        </p:txBody>
      </p:sp>
      <p:sp>
        <p:nvSpPr>
          <p:cNvPr id="3" name="Content Placeholder 2"/>
          <p:cNvSpPr>
            <a:spLocks noGrp="1"/>
          </p:cNvSpPr>
          <p:nvPr>
            <p:ph idx="1"/>
          </p:nvPr>
        </p:nvSpPr>
        <p:spPr/>
        <p:txBody>
          <a:bodyPr/>
          <a:lstStyle/>
          <a:p>
            <a:r>
              <a:rPr lang="en-US" dirty="0"/>
              <a:t>Projects that do not meet the audit requirements will submit a management report (Financial Statements) for the year(s) that the grant is being disbursed.</a:t>
            </a:r>
          </a:p>
          <a:p>
            <a:r>
              <a:rPr lang="en-US" dirty="0"/>
              <a:t>RLF funds will submit annually during the life of the fund. </a:t>
            </a:r>
          </a:p>
        </p:txBody>
      </p:sp>
      <p:sp>
        <p:nvSpPr>
          <p:cNvPr id="4" name="Slide Number Placeholder 3"/>
          <p:cNvSpPr>
            <a:spLocks noGrp="1"/>
          </p:cNvSpPr>
          <p:nvPr>
            <p:ph type="sldNum" sz="quarter" idx="12"/>
          </p:nvPr>
        </p:nvSpPr>
        <p:spPr/>
        <p:txBody>
          <a:bodyPr/>
          <a:lstStyle/>
          <a:p>
            <a:fld id="{C637C728-5218-8E41-BD52-95328715D22E}" type="slidenum">
              <a:rPr lang="en-US" smtClean="0"/>
              <a:t>32</a:t>
            </a:fld>
            <a:endParaRPr lang="en-US" dirty="0"/>
          </a:p>
        </p:txBody>
      </p:sp>
    </p:spTree>
    <p:extLst>
      <p:ext uri="{BB962C8B-B14F-4D97-AF65-F5344CB8AC3E}">
        <p14:creationId xmlns:p14="http://schemas.microsoft.com/office/powerpoint/2010/main" val="3695355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Compliance Requirements	</a:t>
            </a:r>
          </a:p>
        </p:txBody>
      </p:sp>
      <p:sp>
        <p:nvSpPr>
          <p:cNvPr id="3" name="Content Placeholder 2"/>
          <p:cNvSpPr>
            <a:spLocks noGrp="1"/>
          </p:cNvSpPr>
          <p:nvPr>
            <p:ph idx="1"/>
          </p:nvPr>
        </p:nvSpPr>
        <p:spPr/>
        <p:txBody>
          <a:bodyPr>
            <a:normAutofit fontScale="92500"/>
          </a:bodyPr>
          <a:lstStyle/>
          <a:p>
            <a:r>
              <a:rPr lang="en-US" dirty="0"/>
              <a:t>Departmental Regulations</a:t>
            </a:r>
          </a:p>
          <a:p>
            <a:r>
              <a:rPr lang="en-US" dirty="0"/>
              <a:t>Equal Opportunity and nondiscrimination</a:t>
            </a:r>
          </a:p>
          <a:p>
            <a:r>
              <a:rPr lang="en-US" dirty="0"/>
              <a:t>Civil Rights Compliance (including ADA accessibility) </a:t>
            </a:r>
            <a:r>
              <a:rPr lang="en-US" u="sng" dirty="0"/>
              <a:t>504 Evaluations Required and Limited English Proficiency Plans Required</a:t>
            </a:r>
          </a:p>
          <a:p>
            <a:r>
              <a:rPr lang="en-US" dirty="0"/>
              <a:t>Environmental Requirements</a:t>
            </a:r>
          </a:p>
          <a:p>
            <a:r>
              <a:rPr lang="en-US" dirty="0"/>
              <a:t>Intergovernmental Review Process</a:t>
            </a:r>
          </a:p>
          <a:p>
            <a:r>
              <a:rPr lang="en-US" dirty="0"/>
              <a:t>Uniform Administrative Requirements</a:t>
            </a:r>
          </a:p>
        </p:txBody>
      </p:sp>
      <p:sp>
        <p:nvSpPr>
          <p:cNvPr id="4" name="Slide Number Placeholder 3"/>
          <p:cNvSpPr>
            <a:spLocks noGrp="1"/>
          </p:cNvSpPr>
          <p:nvPr>
            <p:ph type="sldNum" sz="quarter" idx="12"/>
          </p:nvPr>
        </p:nvSpPr>
        <p:spPr/>
        <p:txBody>
          <a:bodyPr/>
          <a:lstStyle/>
          <a:p>
            <a:fld id="{C637C728-5218-8E41-BD52-95328715D22E}" type="slidenum">
              <a:rPr lang="en-US" smtClean="0"/>
              <a:t>33</a:t>
            </a:fld>
            <a:endParaRPr lang="en-US" dirty="0"/>
          </a:p>
        </p:txBody>
      </p:sp>
    </p:spTree>
    <p:extLst>
      <p:ext uri="{BB962C8B-B14F-4D97-AF65-F5344CB8AC3E}">
        <p14:creationId xmlns:p14="http://schemas.microsoft.com/office/powerpoint/2010/main" val="1383080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Disposal</a:t>
            </a:r>
          </a:p>
        </p:txBody>
      </p:sp>
      <p:sp>
        <p:nvSpPr>
          <p:cNvPr id="3" name="Content Placeholder 2"/>
          <p:cNvSpPr>
            <a:spLocks noGrp="1"/>
          </p:cNvSpPr>
          <p:nvPr>
            <p:ph idx="1"/>
          </p:nvPr>
        </p:nvSpPr>
        <p:spPr/>
        <p:txBody>
          <a:bodyPr/>
          <a:lstStyle/>
          <a:p>
            <a:r>
              <a:rPr lang="en-US" dirty="0"/>
              <a:t>RBDG funds become similar to an “equity” investment in your project.  </a:t>
            </a:r>
          </a:p>
          <a:p>
            <a:r>
              <a:rPr lang="en-US" dirty="0"/>
              <a:t>If the applicant wishes to dispose of the property acquired with RBDG funds, Rural Development will receive a portion of the return </a:t>
            </a:r>
            <a:r>
              <a:rPr lang="en-US" u="sng" dirty="0"/>
              <a:t>equal in percentage</a:t>
            </a:r>
            <a:r>
              <a:rPr lang="en-US" dirty="0"/>
              <a:t> to the original investment.  </a:t>
            </a:r>
          </a:p>
          <a:p>
            <a:endParaRPr lang="en-US" dirty="0"/>
          </a:p>
        </p:txBody>
      </p:sp>
      <p:pic>
        <p:nvPicPr>
          <p:cNvPr id="4" name="Picture 3" descr=" SigLockup Master PwPt.4c-white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33" y="140810"/>
            <a:ext cx="2883429" cy="432863"/>
          </a:xfrm>
          <a:prstGeom prst="rect">
            <a:avLst/>
          </a:prstGeom>
        </p:spPr>
      </p:pic>
      <p:sp>
        <p:nvSpPr>
          <p:cNvPr id="5" name="Slide Number Placeholder 4"/>
          <p:cNvSpPr>
            <a:spLocks noGrp="1"/>
          </p:cNvSpPr>
          <p:nvPr>
            <p:ph type="sldNum" sz="quarter" idx="12"/>
          </p:nvPr>
        </p:nvSpPr>
        <p:spPr/>
        <p:txBody>
          <a:bodyPr/>
          <a:lstStyle/>
          <a:p>
            <a:fld id="{C637C728-5218-8E41-BD52-95328715D22E}" type="slidenum">
              <a:rPr lang="en-US" smtClean="0"/>
              <a:t>34</a:t>
            </a:fld>
            <a:endParaRPr lang="en-US" dirty="0"/>
          </a:p>
        </p:txBody>
      </p:sp>
    </p:spTree>
    <p:extLst>
      <p:ext uri="{BB962C8B-B14F-4D97-AF65-F5344CB8AC3E}">
        <p14:creationId xmlns:p14="http://schemas.microsoft.com/office/powerpoint/2010/main" val="4034397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Examples</a:t>
            </a:r>
          </a:p>
        </p:txBody>
      </p:sp>
      <p:sp>
        <p:nvSpPr>
          <p:cNvPr id="3" name="Content Placeholder 2"/>
          <p:cNvSpPr>
            <a:spLocks noGrp="1"/>
          </p:cNvSpPr>
          <p:nvPr>
            <p:ph idx="1"/>
          </p:nvPr>
        </p:nvSpPr>
        <p:spPr/>
        <p:txBody>
          <a:bodyPr>
            <a:normAutofit fontScale="85000" lnSpcReduction="10000"/>
          </a:bodyPr>
          <a:lstStyle/>
          <a:p>
            <a:r>
              <a:rPr lang="en-US" dirty="0"/>
              <a:t>Grant Recipient awarded funds to complete a feasibility study to see if a hotel was warranted for their area.</a:t>
            </a:r>
          </a:p>
          <a:p>
            <a:r>
              <a:rPr lang="en-US" dirty="0"/>
              <a:t>Grant Recipient awarded funds to create a Revolving Loan Fund </a:t>
            </a:r>
          </a:p>
          <a:p>
            <a:r>
              <a:rPr lang="en-US" dirty="0"/>
              <a:t>Grant Recipient awarded funds to conduct technical assistance training for entrepreneurs</a:t>
            </a:r>
          </a:p>
          <a:p>
            <a:r>
              <a:rPr lang="en-US" dirty="0"/>
              <a:t>Grant Recipient awarded funds to purchase equipment to create a community commercial kitchen which will be leased to individuals at an hourly or daily rate.</a:t>
            </a:r>
          </a:p>
        </p:txBody>
      </p:sp>
      <p:sp>
        <p:nvSpPr>
          <p:cNvPr id="4" name="Slide Number Placeholder 3"/>
          <p:cNvSpPr>
            <a:spLocks noGrp="1"/>
          </p:cNvSpPr>
          <p:nvPr>
            <p:ph type="sldNum" sz="quarter" idx="12"/>
          </p:nvPr>
        </p:nvSpPr>
        <p:spPr/>
        <p:txBody>
          <a:bodyPr/>
          <a:lstStyle/>
          <a:p>
            <a:fld id="{C637C728-5218-8E41-BD52-95328715D22E}" type="slidenum">
              <a:rPr lang="en-US" smtClean="0"/>
              <a:t>35</a:t>
            </a:fld>
            <a:endParaRPr lang="en-US" dirty="0"/>
          </a:p>
        </p:txBody>
      </p:sp>
    </p:spTree>
    <p:extLst>
      <p:ext uri="{BB962C8B-B14F-4D97-AF65-F5344CB8AC3E}">
        <p14:creationId xmlns:p14="http://schemas.microsoft.com/office/powerpoint/2010/main" val="3852971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Examples</a:t>
            </a:r>
          </a:p>
        </p:txBody>
      </p:sp>
      <p:sp>
        <p:nvSpPr>
          <p:cNvPr id="3" name="Content Placeholder 2"/>
          <p:cNvSpPr>
            <a:spLocks noGrp="1"/>
          </p:cNvSpPr>
          <p:nvPr>
            <p:ph idx="1"/>
          </p:nvPr>
        </p:nvSpPr>
        <p:spPr/>
        <p:txBody>
          <a:bodyPr>
            <a:normAutofit fontScale="92500" lnSpcReduction="20000"/>
          </a:bodyPr>
          <a:lstStyle/>
          <a:p>
            <a:r>
              <a:rPr lang="en-US" dirty="0"/>
              <a:t>Grant Recipient awarded funds to rehabilitate a building to house small businesses</a:t>
            </a:r>
          </a:p>
          <a:p>
            <a:r>
              <a:rPr lang="en-US" dirty="0"/>
              <a:t>Grant Recipient awarded funds to purchase equipment which is leased to a local grocery store</a:t>
            </a:r>
          </a:p>
          <a:p>
            <a:r>
              <a:rPr lang="en-US" dirty="0"/>
              <a:t>Grant Recipient awarded funds to purchase equipment and lease to a manufacturer </a:t>
            </a:r>
          </a:p>
          <a:p>
            <a:r>
              <a:rPr lang="en-US" dirty="0"/>
              <a:t>Grant Recipient awarded funds to contract with an entity to conduct BR&amp;E surveys for their county</a:t>
            </a:r>
          </a:p>
        </p:txBody>
      </p:sp>
      <p:sp>
        <p:nvSpPr>
          <p:cNvPr id="4" name="Slide Number Placeholder 3"/>
          <p:cNvSpPr>
            <a:spLocks noGrp="1"/>
          </p:cNvSpPr>
          <p:nvPr>
            <p:ph type="sldNum" sz="quarter" idx="12"/>
          </p:nvPr>
        </p:nvSpPr>
        <p:spPr/>
        <p:txBody>
          <a:bodyPr/>
          <a:lstStyle/>
          <a:p>
            <a:fld id="{C637C728-5218-8E41-BD52-95328715D22E}" type="slidenum">
              <a:rPr lang="en-US" smtClean="0"/>
              <a:t>36</a:t>
            </a:fld>
            <a:endParaRPr lang="en-US" dirty="0"/>
          </a:p>
        </p:txBody>
      </p:sp>
    </p:spTree>
    <p:extLst>
      <p:ext uri="{BB962C8B-B14F-4D97-AF65-F5344CB8AC3E}">
        <p14:creationId xmlns:p14="http://schemas.microsoft.com/office/powerpoint/2010/main" val="2608908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DAAD922-AE88-480B-8DA3-E4D1E2A486AD}"/>
              </a:ext>
            </a:extLst>
          </p:cNvPr>
          <p:cNvSpPr>
            <a:spLocks noGrp="1"/>
          </p:cNvSpPr>
          <p:nvPr>
            <p:ph type="title"/>
          </p:nvPr>
        </p:nvSpPr>
        <p:spPr/>
        <p:txBody>
          <a:bodyPr/>
          <a:lstStyle/>
          <a:p>
            <a:r>
              <a:rPr lang="en-US" dirty="0"/>
              <a:t>Contact</a:t>
            </a:r>
          </a:p>
        </p:txBody>
      </p:sp>
      <p:sp>
        <p:nvSpPr>
          <p:cNvPr id="3" name="Content Placeholder 2"/>
          <p:cNvSpPr>
            <a:spLocks noGrp="1"/>
          </p:cNvSpPr>
          <p:nvPr>
            <p:ph idx="1"/>
          </p:nvPr>
        </p:nvSpPr>
        <p:spPr/>
        <p:txBody>
          <a:bodyPr>
            <a:normAutofit/>
          </a:bodyPr>
          <a:lstStyle/>
          <a:p>
            <a:pPr marL="914400" lvl="2" indent="0">
              <a:buNone/>
            </a:pPr>
            <a:r>
              <a:rPr lang="en-US" sz="1800" b="1" dirty="0"/>
              <a:t>Denise Sundeen </a:t>
            </a:r>
          </a:p>
          <a:p>
            <a:pPr marL="914400" lvl="2" indent="0">
              <a:buNone/>
            </a:pPr>
            <a:r>
              <a:rPr lang="en-US" sz="1800" b="1" dirty="0"/>
              <a:t>Business and Cooperative Program Specialist | North Dakota</a:t>
            </a:r>
          </a:p>
          <a:p>
            <a:pPr marL="914400" lvl="2" indent="0">
              <a:buNone/>
            </a:pPr>
            <a:r>
              <a:rPr lang="en-US" sz="1800" b="1" dirty="0"/>
              <a:t>Rural Development</a:t>
            </a:r>
          </a:p>
          <a:p>
            <a:pPr marL="914400" lvl="2" indent="0">
              <a:buNone/>
            </a:pPr>
            <a:r>
              <a:rPr lang="en-US" sz="1800" b="1" dirty="0"/>
              <a:t>United States Department of Agriculture</a:t>
            </a:r>
          </a:p>
          <a:p>
            <a:pPr marL="914400" lvl="2" indent="0">
              <a:buNone/>
            </a:pPr>
            <a:r>
              <a:rPr lang="en-US" sz="1800" b="1" dirty="0"/>
              <a:t>706 8th Avenue SE Suite 5 | Devils Lake, ND 58301</a:t>
            </a:r>
          </a:p>
          <a:p>
            <a:pPr marL="914400" lvl="2" indent="0">
              <a:buNone/>
            </a:pPr>
            <a:r>
              <a:rPr lang="en-US" sz="1800" b="1" dirty="0"/>
              <a:t>Phone: (701) 662-8634 ext. 141 |  Fax: (855) 289-5184</a:t>
            </a:r>
          </a:p>
          <a:p>
            <a:pPr marL="914400" lvl="2" indent="0">
              <a:buNone/>
            </a:pPr>
            <a:r>
              <a:rPr lang="en-US" sz="1800" b="1" u="sng" dirty="0">
                <a:hlinkClick r:id="rId2"/>
              </a:rPr>
              <a:t>www.rd.usda.gov/nd</a:t>
            </a:r>
            <a:r>
              <a:rPr lang="en-US" sz="1800" b="1" dirty="0"/>
              <a:t>  “Committed to the future of rural communities”</a:t>
            </a:r>
          </a:p>
          <a:p>
            <a:pPr marL="914400" lvl="2" indent="0">
              <a:buNone/>
            </a:pPr>
            <a:r>
              <a:rPr lang="en-US" sz="1800" b="1" dirty="0">
                <a:hlinkClick r:id="rId3"/>
              </a:rPr>
              <a:t>Denise.Sundeen@nd.usda.gov</a:t>
            </a:r>
            <a:r>
              <a:rPr lang="en-US" sz="1800" b="1" dirty="0"/>
              <a:t> </a:t>
            </a:r>
          </a:p>
          <a:p>
            <a:pPr lvl="1"/>
            <a:endParaRPr lang="en-US" dirty="0"/>
          </a:p>
        </p:txBody>
      </p:sp>
      <p:sp>
        <p:nvSpPr>
          <p:cNvPr id="2" name="Slide Number Placeholder 1"/>
          <p:cNvSpPr>
            <a:spLocks noGrp="1"/>
          </p:cNvSpPr>
          <p:nvPr>
            <p:ph type="sldNum" sz="quarter" idx="12"/>
          </p:nvPr>
        </p:nvSpPr>
        <p:spPr/>
        <p:txBody>
          <a:bodyPr/>
          <a:lstStyle/>
          <a:p>
            <a:fld id="{C637C728-5218-8E41-BD52-95328715D22E}" type="slidenum">
              <a:rPr lang="en-US" smtClean="0"/>
              <a:t>37</a:t>
            </a:fld>
            <a:endParaRPr lang="en-US" dirty="0"/>
          </a:p>
        </p:txBody>
      </p:sp>
    </p:spTree>
    <p:extLst>
      <p:ext uri="{BB962C8B-B14F-4D97-AF65-F5344CB8AC3E}">
        <p14:creationId xmlns:p14="http://schemas.microsoft.com/office/powerpoint/2010/main" val="1562658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Applicants</a:t>
            </a:r>
          </a:p>
        </p:txBody>
      </p:sp>
      <p:sp>
        <p:nvSpPr>
          <p:cNvPr id="3" name="Content Placeholder 2"/>
          <p:cNvSpPr>
            <a:spLocks noGrp="1"/>
          </p:cNvSpPr>
          <p:nvPr>
            <p:ph idx="1"/>
          </p:nvPr>
        </p:nvSpPr>
        <p:spPr/>
        <p:txBody>
          <a:bodyPr>
            <a:normAutofit/>
          </a:bodyPr>
          <a:lstStyle/>
          <a:p>
            <a:r>
              <a:rPr lang="en-US" dirty="0"/>
              <a:t>Public Body/Government Entity</a:t>
            </a:r>
          </a:p>
          <a:p>
            <a:r>
              <a:rPr lang="en-US" dirty="0"/>
              <a:t>Indian Tribe</a:t>
            </a:r>
          </a:p>
          <a:p>
            <a:r>
              <a:rPr lang="en-US" dirty="0"/>
              <a:t>A Nonprofit Entity</a:t>
            </a:r>
          </a:p>
          <a:p>
            <a:pPr lvl="1"/>
            <a:r>
              <a:rPr lang="en-US" dirty="0"/>
              <a:t>These entities must serve rural areas.</a:t>
            </a:r>
          </a:p>
          <a:p>
            <a:endParaRPr lang="en-US" dirty="0"/>
          </a:p>
          <a:p>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4</a:t>
            </a:fld>
            <a:endParaRPr lang="en-US" dirty="0"/>
          </a:p>
        </p:txBody>
      </p:sp>
    </p:spTree>
    <p:extLst>
      <p:ext uri="{BB962C8B-B14F-4D97-AF65-F5344CB8AC3E}">
        <p14:creationId xmlns:p14="http://schemas.microsoft.com/office/powerpoint/2010/main" val="2500983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637C728-5218-8E41-BD52-95328715D22E}" type="slidenum">
              <a:rPr lang="en-US" smtClean="0"/>
              <a:pPr/>
              <a:t>5</a:t>
            </a:fld>
            <a:endParaRPr lang="en-US" dirty="0"/>
          </a:p>
        </p:txBody>
      </p:sp>
      <p:graphicFrame>
        <p:nvGraphicFramePr>
          <p:cNvPr id="5" name="Diagram 4"/>
          <p:cNvGraphicFramePr/>
          <p:nvPr>
            <p:extLst>
              <p:ext uri="{D42A27DB-BD31-4B8C-83A1-F6EECF244321}">
                <p14:modId xmlns:p14="http://schemas.microsoft.com/office/powerpoint/2010/main" val="3046675210"/>
              </p:ext>
            </p:extLst>
          </p:nvPr>
        </p:nvGraphicFramePr>
        <p:xfrm>
          <a:off x="457200" y="0"/>
          <a:ext cx="8588326" cy="672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5143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Business Opportunity Projects</a:t>
            </a:r>
          </a:p>
        </p:txBody>
      </p:sp>
      <p:sp>
        <p:nvSpPr>
          <p:cNvPr id="3" name="Content Placeholder 2"/>
          <p:cNvSpPr>
            <a:spLocks noGrp="1"/>
          </p:cNvSpPr>
          <p:nvPr>
            <p:ph idx="1"/>
          </p:nvPr>
        </p:nvSpPr>
        <p:spPr/>
        <p:txBody>
          <a:bodyPr>
            <a:normAutofit lnSpcReduction="10000"/>
          </a:bodyPr>
          <a:lstStyle/>
          <a:p>
            <a:r>
              <a:rPr lang="en-US" dirty="0"/>
              <a:t>Identify and analyze business opportunities that will use local rural materials or human resources</a:t>
            </a:r>
          </a:p>
          <a:p>
            <a:r>
              <a:rPr lang="en-US" dirty="0"/>
              <a:t>Identify, train and provide TA to existing or prospective rural entrepreneurs and managers</a:t>
            </a:r>
          </a:p>
          <a:p>
            <a:r>
              <a:rPr lang="en-US" dirty="0"/>
              <a:t>Establish business support centers and otherwise assist in the creation of new rural businesses</a:t>
            </a:r>
          </a:p>
        </p:txBody>
      </p:sp>
      <p:sp>
        <p:nvSpPr>
          <p:cNvPr id="4" name="Slide Number Placeholder 3"/>
          <p:cNvSpPr>
            <a:spLocks noGrp="1"/>
          </p:cNvSpPr>
          <p:nvPr>
            <p:ph type="sldNum" sz="quarter" idx="12"/>
          </p:nvPr>
        </p:nvSpPr>
        <p:spPr/>
        <p:txBody>
          <a:bodyPr/>
          <a:lstStyle/>
          <a:p>
            <a:fld id="{C637C728-5218-8E41-BD52-95328715D22E}" type="slidenum">
              <a:rPr lang="en-US" smtClean="0"/>
              <a:t>6</a:t>
            </a:fld>
            <a:endParaRPr lang="en-US" dirty="0"/>
          </a:p>
        </p:txBody>
      </p:sp>
    </p:spTree>
    <p:extLst>
      <p:ext uri="{BB962C8B-B14F-4D97-AF65-F5344CB8AC3E}">
        <p14:creationId xmlns:p14="http://schemas.microsoft.com/office/powerpoint/2010/main" val="36886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1862"/>
            <a:ext cx="8229600" cy="737450"/>
          </a:xfrm>
        </p:spPr>
        <p:txBody>
          <a:bodyPr>
            <a:normAutofit fontScale="90000"/>
          </a:bodyPr>
          <a:lstStyle/>
          <a:p>
            <a:r>
              <a:rPr lang="en-US" dirty="0"/>
              <a:t/>
            </a:r>
            <a:br>
              <a:rPr lang="en-US" dirty="0"/>
            </a:br>
            <a:r>
              <a:rPr lang="en-US" dirty="0"/>
              <a:t>Technical Assistance (TA)</a:t>
            </a:r>
          </a:p>
        </p:txBody>
      </p:sp>
      <p:sp>
        <p:nvSpPr>
          <p:cNvPr id="3" name="Content Placeholder 2"/>
          <p:cNvSpPr>
            <a:spLocks noGrp="1"/>
          </p:cNvSpPr>
          <p:nvPr>
            <p:ph idx="1"/>
          </p:nvPr>
        </p:nvSpPr>
        <p:spPr/>
        <p:txBody>
          <a:bodyPr/>
          <a:lstStyle/>
          <a:p>
            <a:r>
              <a:rPr lang="en-US" dirty="0"/>
              <a:t>A function performed for the benefit of a private business enterprise or a community and which is a </a:t>
            </a:r>
            <a:r>
              <a:rPr lang="en-US" i="1" u="sng" dirty="0"/>
              <a:t>problem solving activity</a:t>
            </a:r>
            <a:r>
              <a:rPr lang="en-US" dirty="0"/>
              <a:t>, such as market research, product and/or service improvement, feasibility study, etc. to assist in the </a:t>
            </a:r>
            <a:r>
              <a:rPr lang="en-US" b="1" u="sng" dirty="0"/>
              <a:t>Economic Development </a:t>
            </a:r>
            <a:r>
              <a:rPr lang="en-US" dirty="0"/>
              <a:t>of a Rural Area.  </a:t>
            </a:r>
          </a:p>
          <a:p>
            <a:endParaRPr lang="en-US" dirty="0"/>
          </a:p>
          <a:p>
            <a:endParaRPr lang="en-US" dirty="0"/>
          </a:p>
        </p:txBody>
      </p:sp>
      <p:sp>
        <p:nvSpPr>
          <p:cNvPr id="4" name="Slide Number Placeholder 3"/>
          <p:cNvSpPr>
            <a:spLocks noGrp="1"/>
          </p:cNvSpPr>
          <p:nvPr>
            <p:ph type="sldNum" sz="quarter" idx="12"/>
          </p:nvPr>
        </p:nvSpPr>
        <p:spPr/>
        <p:txBody>
          <a:bodyPr/>
          <a:lstStyle/>
          <a:p>
            <a:fld id="{C637C728-5218-8E41-BD52-95328715D22E}" type="slidenum">
              <a:rPr lang="en-US" smtClean="0"/>
              <a:t>7</a:t>
            </a:fld>
            <a:endParaRPr lang="en-US" dirty="0"/>
          </a:p>
        </p:txBody>
      </p:sp>
    </p:spTree>
    <p:extLst>
      <p:ext uri="{BB962C8B-B14F-4D97-AF65-F5344CB8AC3E}">
        <p14:creationId xmlns:p14="http://schemas.microsoft.com/office/powerpoint/2010/main" val="252177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Opportunity Projects</a:t>
            </a:r>
          </a:p>
        </p:txBody>
      </p:sp>
      <p:sp>
        <p:nvSpPr>
          <p:cNvPr id="3" name="Content Placeholder 2"/>
          <p:cNvSpPr>
            <a:spLocks noGrp="1"/>
          </p:cNvSpPr>
          <p:nvPr>
            <p:ph idx="1"/>
          </p:nvPr>
        </p:nvSpPr>
        <p:spPr/>
        <p:txBody>
          <a:bodyPr>
            <a:normAutofit fontScale="92500" lnSpcReduction="10000"/>
          </a:bodyPr>
          <a:lstStyle/>
          <a:p>
            <a:r>
              <a:rPr lang="en-US" dirty="0"/>
              <a:t>Conduct local community or multi-county economic development planning</a:t>
            </a:r>
          </a:p>
          <a:p>
            <a:r>
              <a:rPr lang="en-US" dirty="0"/>
              <a:t>Conduct leadership development training of existing or prospective adult rural entrepreneurs and managers</a:t>
            </a:r>
          </a:p>
          <a:p>
            <a:r>
              <a:rPr lang="en-US" dirty="0"/>
              <a:t>Establish centers for training, technology and trade that will provide training to rural businesses in the utilization of interactive communications technologies to develop international trade opportunities and markets</a:t>
            </a:r>
          </a:p>
        </p:txBody>
      </p:sp>
      <p:sp>
        <p:nvSpPr>
          <p:cNvPr id="4" name="Slide Number Placeholder 3"/>
          <p:cNvSpPr>
            <a:spLocks noGrp="1"/>
          </p:cNvSpPr>
          <p:nvPr>
            <p:ph type="sldNum" sz="quarter" idx="12"/>
          </p:nvPr>
        </p:nvSpPr>
        <p:spPr/>
        <p:txBody>
          <a:bodyPr/>
          <a:lstStyle/>
          <a:p>
            <a:fld id="{C637C728-5218-8E41-BD52-95328715D22E}" type="slidenum">
              <a:rPr lang="en-US" smtClean="0"/>
              <a:t>8</a:t>
            </a:fld>
            <a:endParaRPr lang="en-US" dirty="0"/>
          </a:p>
        </p:txBody>
      </p:sp>
    </p:spTree>
    <p:extLst>
      <p:ext uri="{BB962C8B-B14F-4D97-AF65-F5344CB8AC3E}">
        <p14:creationId xmlns:p14="http://schemas.microsoft.com/office/powerpoint/2010/main" val="271553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Eligible Opportunity Projects</a:t>
            </a:r>
          </a:p>
        </p:txBody>
      </p:sp>
      <p:sp>
        <p:nvSpPr>
          <p:cNvPr id="2" name="Content Placeholder 1"/>
          <p:cNvSpPr>
            <a:spLocks noGrp="1"/>
          </p:cNvSpPr>
          <p:nvPr>
            <p:ph idx="1"/>
          </p:nvPr>
        </p:nvSpPr>
        <p:spPr/>
        <p:txBody>
          <a:bodyPr/>
          <a:lstStyle/>
          <a:p>
            <a:r>
              <a:rPr lang="en-US" dirty="0"/>
              <a:t>Pay reasonable fees and charges for professional services necessary to conduct the technical assistance training or planning functions.</a:t>
            </a:r>
          </a:p>
        </p:txBody>
      </p:sp>
      <p:sp>
        <p:nvSpPr>
          <p:cNvPr id="4" name="Slide Number Placeholder 3"/>
          <p:cNvSpPr>
            <a:spLocks noGrp="1"/>
          </p:cNvSpPr>
          <p:nvPr>
            <p:ph type="sldNum" sz="quarter" idx="12"/>
          </p:nvPr>
        </p:nvSpPr>
        <p:spPr/>
        <p:txBody>
          <a:bodyPr/>
          <a:lstStyle/>
          <a:p>
            <a:fld id="{C637C728-5218-8E41-BD52-95328715D22E}" type="slidenum">
              <a:rPr lang="en-US" smtClean="0"/>
              <a:t>9</a:t>
            </a:fld>
            <a:endParaRPr lang="en-US" dirty="0"/>
          </a:p>
        </p:txBody>
      </p:sp>
    </p:spTree>
    <p:extLst>
      <p:ext uri="{BB962C8B-B14F-4D97-AF65-F5344CB8AC3E}">
        <p14:creationId xmlns:p14="http://schemas.microsoft.com/office/powerpoint/2010/main" val="3032923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232289C355AD41AC76E4886B5652F5" ma:contentTypeVersion="0" ma:contentTypeDescription="Create a new document." ma:contentTypeScope="" ma:versionID="578cdde1d6bfc42c5fda1082efcf610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E42475-14E2-4521-A95C-D78A6F1A21DC}">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2DBC2E6-84DC-4E97-B54F-91412E8016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613BADE-A962-45EF-9A31-709702C169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2805</TotalTime>
  <Words>1635</Words>
  <Application>Microsoft Office PowerPoint</Application>
  <PresentationFormat>On-screen Show (4:3)</PresentationFormat>
  <Paragraphs>189</Paragraphs>
  <Slides>37</Slides>
  <Notes>0</Notes>
  <HiddenSlides>2</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Office Theme</vt:lpstr>
      <vt:lpstr>Custom Design</vt:lpstr>
      <vt:lpstr>RBDG Program</vt:lpstr>
      <vt:lpstr>Purpose</vt:lpstr>
      <vt:lpstr>Result of Project</vt:lpstr>
      <vt:lpstr>Eligible Applicants</vt:lpstr>
      <vt:lpstr>PowerPoint Presentation</vt:lpstr>
      <vt:lpstr>Business Opportunity Projects</vt:lpstr>
      <vt:lpstr> Technical Assistance (TA)</vt:lpstr>
      <vt:lpstr>Eligible Opportunity Projects</vt:lpstr>
      <vt:lpstr>Eligible Opportunity Projects</vt:lpstr>
      <vt:lpstr>Eligible Enterprise Projects</vt:lpstr>
      <vt:lpstr>Eligible Enterprise Projects</vt:lpstr>
      <vt:lpstr>Eligible Enterprise Projects</vt:lpstr>
      <vt:lpstr>Eligible Enterprise Projects</vt:lpstr>
      <vt:lpstr>Small and Emerging Business</vt:lpstr>
      <vt:lpstr>Ineligible Use of Funds</vt:lpstr>
      <vt:lpstr>Ineligible Uses</vt:lpstr>
      <vt:lpstr>Ineligible Uses</vt:lpstr>
      <vt:lpstr>Set Aside Funds</vt:lpstr>
      <vt:lpstr>Application</vt:lpstr>
      <vt:lpstr>Scope of Work</vt:lpstr>
      <vt:lpstr>Scoring</vt:lpstr>
      <vt:lpstr>Awards</vt:lpstr>
      <vt:lpstr>Administration</vt:lpstr>
      <vt:lpstr>Building and Equipment</vt:lpstr>
      <vt:lpstr>Equipment</vt:lpstr>
      <vt:lpstr>Revolving Loan Funds</vt:lpstr>
      <vt:lpstr>Revolving Loan Funds</vt:lpstr>
      <vt:lpstr>Reporting</vt:lpstr>
      <vt:lpstr>After Project </vt:lpstr>
      <vt:lpstr>After Project </vt:lpstr>
      <vt:lpstr>Audits</vt:lpstr>
      <vt:lpstr>Audits</vt:lpstr>
      <vt:lpstr>Other Compliance Requirements </vt:lpstr>
      <vt:lpstr>Disposal</vt:lpstr>
      <vt:lpstr>Project Examples</vt:lpstr>
      <vt:lpstr>Project Examples</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Home</cp:lastModifiedBy>
  <cp:revision>134</cp:revision>
  <cp:lastPrinted>2018-01-29T20:52:15Z</cp:lastPrinted>
  <dcterms:created xsi:type="dcterms:W3CDTF">2012-10-22T18:54:08Z</dcterms:created>
  <dcterms:modified xsi:type="dcterms:W3CDTF">2018-03-20T20:12:17Z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0x0101001C232289C355AD41AC76E4886B5652F5</vt:lpwstr>
  </property>
</Properties>
</file>